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Libre Baskerville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gKHs/FfJ4DuqO40/nFGbtMuC0F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ibreBaskerville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LibreBaskerville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LibreBaskerville-bold.fntdata"/><Relationship Id="rId18" Type="http://schemas.openxmlformats.org/officeDocument/2006/relationships/font" Target="fonts/LibreBaskervill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b7708793d1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b7708793d1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b7708793d1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b7708793d1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b7708793d1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b7708793d1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b7708793d1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b7708793d1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b7708793d1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35.png"/><Relationship Id="rId7" Type="http://schemas.openxmlformats.org/officeDocument/2006/relationships/image" Target="../media/image7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3" Type="http://schemas.openxmlformats.org/officeDocument/2006/relationships/image" Target="../media/image31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51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Relationship Id="rId5" Type="http://schemas.openxmlformats.org/officeDocument/2006/relationships/image" Target="../media/image47.png"/><Relationship Id="rId6" Type="http://schemas.openxmlformats.org/officeDocument/2006/relationships/image" Target="../media/image39.png"/><Relationship Id="rId7" Type="http://schemas.openxmlformats.org/officeDocument/2006/relationships/image" Target="../media/image38.png"/><Relationship Id="rId8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4.png"/><Relationship Id="rId4" Type="http://schemas.openxmlformats.org/officeDocument/2006/relationships/image" Target="../media/image50.png"/><Relationship Id="rId5" Type="http://schemas.openxmlformats.org/officeDocument/2006/relationships/image" Target="../media/image35.png"/><Relationship Id="rId6" Type="http://schemas.openxmlformats.org/officeDocument/2006/relationships/image" Target="../media/image53.png"/><Relationship Id="rId7" Type="http://schemas.openxmlformats.org/officeDocument/2006/relationships/image" Target="../media/image49.png"/><Relationship Id="rId8" Type="http://schemas.openxmlformats.org/officeDocument/2006/relationships/image" Target="../media/image5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Smart Ticket &amp; Issue Management System</a:t>
            </a:r>
            <a:endParaRPr b="0" i="0" sz="4450" u="none" cap="none" strike="noStrike"/>
          </a:p>
        </p:txBody>
      </p:sp>
      <p:sp>
        <p:nvSpPr>
          <p:cNvPr id="58" name="Google Shape;58;p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 Modern Java Full-Stack Web Application using Spring Boot &amp; Angular</a:t>
            </a:r>
            <a:endParaRPr b="0" i="0" sz="1750" u="none" cap="none" strike="noStrike"/>
          </a:p>
        </p:txBody>
      </p:sp>
      <p:sp>
        <p:nvSpPr>
          <p:cNvPr id="59" name="Google Shape;59;p1"/>
          <p:cNvSpPr txBox="1"/>
          <p:nvPr/>
        </p:nvSpPr>
        <p:spPr>
          <a:xfrm>
            <a:off x="12629275" y="7596550"/>
            <a:ext cx="2001000" cy="553800"/>
          </a:xfrm>
          <a:prstGeom prst="rect">
            <a:avLst/>
          </a:prstGeom>
          <a:solidFill>
            <a:srgbClr val="FBFAF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"/>
          <p:cNvSpPr/>
          <p:nvPr/>
        </p:nvSpPr>
        <p:spPr>
          <a:xfrm>
            <a:off x="3728442" y="311825"/>
            <a:ext cx="472059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1750"/>
              <a:buFont typeface="Libre Baskerville"/>
              <a:buNone/>
            </a:pPr>
            <a:r>
              <a:rPr b="0" i="0" lang="en-US" sz="17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Non-Functional &amp; Testing Requirements</a:t>
            </a:r>
            <a:endParaRPr b="0" i="0" sz="1750" u="none" cap="none" strike="noStrike"/>
          </a:p>
        </p:txBody>
      </p:sp>
      <p:sp>
        <p:nvSpPr>
          <p:cNvPr id="276" name="Google Shape;276;p10"/>
          <p:cNvSpPr/>
          <p:nvPr/>
        </p:nvSpPr>
        <p:spPr>
          <a:xfrm>
            <a:off x="3728442" y="822127"/>
            <a:ext cx="7173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850"/>
              <a:buFont typeface="Open Sans"/>
              <a:buNone/>
            </a:pPr>
            <a:r>
              <a:rPr b="0" i="0" lang="en-US" sz="8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Beyond core features, we emphasize critical non-functional attributes and rigorous testing to guarantee a robust, reliable, and deployable system.</a:t>
            </a:r>
            <a:endParaRPr b="0" i="0" sz="850" u="none" cap="none" strike="noStrike"/>
          </a:p>
        </p:txBody>
      </p:sp>
      <p:sp>
        <p:nvSpPr>
          <p:cNvPr id="277" name="Google Shape;277;p10"/>
          <p:cNvSpPr/>
          <p:nvPr/>
        </p:nvSpPr>
        <p:spPr>
          <a:xfrm>
            <a:off x="3728442" y="1440061"/>
            <a:ext cx="3448288" cy="880110"/>
          </a:xfrm>
          <a:prstGeom prst="roundRect">
            <a:avLst>
              <a:gd fmla="val 30927" name="adj"/>
            </a:avLst>
          </a:prstGeom>
          <a:solidFill>
            <a:srgbClr val="403C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0"/>
          <p:cNvSpPr/>
          <p:nvPr/>
        </p:nvSpPr>
        <p:spPr>
          <a:xfrm>
            <a:off x="3841790" y="1553408"/>
            <a:ext cx="1456015" cy="17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ibre Baskerville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RESTful API Design</a:t>
            </a:r>
            <a:endParaRPr b="0" i="0" sz="1100" u="none" cap="none" strike="noStrike"/>
          </a:p>
        </p:txBody>
      </p:sp>
      <p:sp>
        <p:nvSpPr>
          <p:cNvPr id="279" name="Google Shape;279;p10"/>
          <p:cNvSpPr/>
          <p:nvPr/>
        </p:nvSpPr>
        <p:spPr>
          <a:xfrm>
            <a:off x="3841790" y="1843921"/>
            <a:ext cx="322159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"/>
              <a:buFont typeface="Open Sans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Ensuring statelessness, client-server separation, and cacheability.</a:t>
            </a:r>
            <a:endParaRPr b="0" i="0" sz="850" u="none" cap="none" strike="noStrike"/>
          </a:p>
        </p:txBody>
      </p:sp>
      <p:sp>
        <p:nvSpPr>
          <p:cNvPr id="280" name="Google Shape;280;p10"/>
          <p:cNvSpPr/>
          <p:nvPr/>
        </p:nvSpPr>
        <p:spPr>
          <a:xfrm>
            <a:off x="3728442" y="2433518"/>
            <a:ext cx="3448288" cy="698659"/>
          </a:xfrm>
          <a:prstGeom prst="roundRect">
            <a:avLst>
              <a:gd fmla="val 38959" name="adj"/>
            </a:avLst>
          </a:prstGeom>
          <a:solidFill>
            <a:srgbClr val="403C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0"/>
          <p:cNvSpPr/>
          <p:nvPr/>
        </p:nvSpPr>
        <p:spPr>
          <a:xfrm>
            <a:off x="3841790" y="2546866"/>
            <a:ext cx="2334697" cy="17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ibre Baskerville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Centralized Exception Handling</a:t>
            </a:r>
            <a:endParaRPr b="0" i="0" sz="1100" u="none" cap="none" strike="noStrike"/>
          </a:p>
        </p:txBody>
      </p:sp>
      <p:sp>
        <p:nvSpPr>
          <p:cNvPr id="282" name="Google Shape;282;p10"/>
          <p:cNvSpPr/>
          <p:nvPr/>
        </p:nvSpPr>
        <p:spPr>
          <a:xfrm>
            <a:off x="3841790" y="2837378"/>
            <a:ext cx="3221593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"/>
              <a:buFont typeface="Open Sans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consistent error responses and improved debugging.</a:t>
            </a:r>
            <a:endParaRPr b="0" i="0" sz="850" u="none" cap="none" strike="noStrike"/>
          </a:p>
        </p:txBody>
      </p:sp>
      <p:sp>
        <p:nvSpPr>
          <p:cNvPr id="283" name="Google Shape;283;p10"/>
          <p:cNvSpPr/>
          <p:nvPr/>
        </p:nvSpPr>
        <p:spPr>
          <a:xfrm>
            <a:off x="3728442" y="3245525"/>
            <a:ext cx="3448288" cy="880110"/>
          </a:xfrm>
          <a:prstGeom prst="roundRect">
            <a:avLst>
              <a:gd fmla="val 30927" name="adj"/>
            </a:avLst>
          </a:prstGeom>
          <a:solidFill>
            <a:srgbClr val="403C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0"/>
          <p:cNvSpPr/>
          <p:nvPr/>
        </p:nvSpPr>
        <p:spPr>
          <a:xfrm>
            <a:off x="3841790" y="3358872"/>
            <a:ext cx="2027158" cy="17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ibre Baskerville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Secure &amp; Scalable Codebase</a:t>
            </a:r>
            <a:endParaRPr b="0" i="0" sz="1100" u="none" cap="none" strike="noStrike"/>
          </a:p>
        </p:txBody>
      </p:sp>
      <p:sp>
        <p:nvSpPr>
          <p:cNvPr id="285" name="Google Shape;285;p10"/>
          <p:cNvSpPr/>
          <p:nvPr/>
        </p:nvSpPr>
        <p:spPr>
          <a:xfrm>
            <a:off x="3841790" y="3649385"/>
            <a:ext cx="322159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"/>
              <a:buFont typeface="Open Sans"/>
              <a:buNone/>
            </a:pPr>
            <a:r>
              <a:rPr b="0" i="0" lang="en-US" sz="8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Adhering to security best practices and designing for future growth.</a:t>
            </a:r>
            <a:endParaRPr b="0" i="0" sz="850" u="none" cap="none" strike="noStrike"/>
          </a:p>
        </p:txBody>
      </p:sp>
      <p:pic>
        <p:nvPicPr>
          <p:cNvPr descr="preencoded.png" id="286" name="Google Shape;28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8442" y="4253151"/>
            <a:ext cx="3448288" cy="344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0"/>
          <p:cNvSpPr/>
          <p:nvPr/>
        </p:nvSpPr>
        <p:spPr>
          <a:xfrm>
            <a:off x="7461052" y="1610082"/>
            <a:ext cx="3448288" cy="884039"/>
          </a:xfrm>
          <a:prstGeom prst="roundRect">
            <a:avLst>
              <a:gd fmla="val 8275" name="adj"/>
            </a:avLst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8" name="Google Shape;28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1052" y="1594842"/>
            <a:ext cx="3448288" cy="60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9" name="Google Shape;28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15115" y="1440061"/>
            <a:ext cx="340162" cy="340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0" name="Google Shape;29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17151" y="1541978"/>
            <a:ext cx="136088" cy="13608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0"/>
          <p:cNvSpPr/>
          <p:nvPr/>
        </p:nvSpPr>
        <p:spPr>
          <a:xfrm>
            <a:off x="7589639" y="1893570"/>
            <a:ext cx="1417558" cy="17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100"/>
              <a:buFont typeface="Libre Baskerville"/>
              <a:buNone/>
            </a:pPr>
            <a:r>
              <a:rPr b="0" i="0" lang="en-US" sz="11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Unit Testing</a:t>
            </a:r>
            <a:endParaRPr b="0" i="0" sz="1100" u="none" cap="none" strike="noStrike"/>
          </a:p>
        </p:txBody>
      </p:sp>
      <p:sp>
        <p:nvSpPr>
          <p:cNvPr id="292" name="Google Shape;292;p10"/>
          <p:cNvSpPr/>
          <p:nvPr/>
        </p:nvSpPr>
        <p:spPr>
          <a:xfrm>
            <a:off x="7589639" y="2184083"/>
            <a:ext cx="3191113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850"/>
              <a:buFont typeface="Open Sans"/>
              <a:buNone/>
            </a:pPr>
            <a:r>
              <a:rPr b="0" i="0" lang="en-US" sz="8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With JUnit 5 and Mockito for isolated component validation.</a:t>
            </a:r>
            <a:endParaRPr b="0" i="0" sz="850" u="none" cap="none" strike="noStrike"/>
          </a:p>
        </p:txBody>
      </p:sp>
      <p:sp>
        <p:nvSpPr>
          <p:cNvPr id="293" name="Google Shape;293;p10"/>
          <p:cNvSpPr/>
          <p:nvPr/>
        </p:nvSpPr>
        <p:spPr>
          <a:xfrm>
            <a:off x="7461052" y="2777490"/>
            <a:ext cx="3448288" cy="884039"/>
          </a:xfrm>
          <a:prstGeom prst="roundRect">
            <a:avLst>
              <a:gd fmla="val 8275" name="adj"/>
            </a:avLst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4" name="Google Shape;29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1052" y="2762250"/>
            <a:ext cx="3448288" cy="60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5" name="Google Shape;29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15115" y="2607469"/>
            <a:ext cx="340162" cy="340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6" name="Google Shape;296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17151" y="2709386"/>
            <a:ext cx="136088" cy="136088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0"/>
          <p:cNvSpPr/>
          <p:nvPr/>
        </p:nvSpPr>
        <p:spPr>
          <a:xfrm>
            <a:off x="7589639" y="3060978"/>
            <a:ext cx="1417558" cy="17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100"/>
              <a:buFont typeface="Libre Baskerville"/>
              <a:buNone/>
            </a:pPr>
            <a:r>
              <a:rPr b="0" i="0" lang="en-US" sz="11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API Testing</a:t>
            </a:r>
            <a:endParaRPr b="0" i="0" sz="1100" u="none" cap="none" strike="noStrike"/>
          </a:p>
        </p:txBody>
      </p:sp>
      <p:sp>
        <p:nvSpPr>
          <p:cNvPr id="298" name="Google Shape;298;p10"/>
          <p:cNvSpPr/>
          <p:nvPr/>
        </p:nvSpPr>
        <p:spPr>
          <a:xfrm>
            <a:off x="7589639" y="3351490"/>
            <a:ext cx="3191113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850"/>
              <a:buFont typeface="Open Sans"/>
              <a:buNone/>
            </a:pPr>
            <a:r>
              <a:rPr b="0" i="0" lang="en-US" sz="8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Using Postman for comprehensive endpoint verification.</a:t>
            </a:r>
            <a:endParaRPr b="0" i="0" sz="850" u="none" cap="none" strike="noStrike"/>
          </a:p>
        </p:txBody>
      </p:sp>
      <p:sp>
        <p:nvSpPr>
          <p:cNvPr id="299" name="Google Shape;299;p10"/>
          <p:cNvSpPr/>
          <p:nvPr/>
        </p:nvSpPr>
        <p:spPr>
          <a:xfrm>
            <a:off x="7461052" y="3944898"/>
            <a:ext cx="3448288" cy="884039"/>
          </a:xfrm>
          <a:prstGeom prst="roundRect">
            <a:avLst>
              <a:gd fmla="val 8275" name="adj"/>
            </a:avLst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0" name="Google Shape;30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1052" y="3929658"/>
            <a:ext cx="3448288" cy="60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1" name="Google Shape;30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15115" y="3774877"/>
            <a:ext cx="340162" cy="340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2" name="Google Shape;30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17151" y="3876794"/>
            <a:ext cx="136088" cy="13608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0"/>
          <p:cNvSpPr/>
          <p:nvPr/>
        </p:nvSpPr>
        <p:spPr>
          <a:xfrm>
            <a:off x="7589639" y="4228386"/>
            <a:ext cx="1417558" cy="17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100"/>
              <a:buFont typeface="Libre Baskerville"/>
              <a:buNone/>
            </a:pPr>
            <a:r>
              <a:rPr b="0" i="0" lang="en-US" sz="11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Test Cases</a:t>
            </a:r>
            <a:endParaRPr b="0" i="0" sz="1100" u="none" cap="none" strike="noStrike"/>
          </a:p>
        </p:txBody>
      </p:sp>
      <p:sp>
        <p:nvSpPr>
          <p:cNvPr id="304" name="Google Shape;304;p10"/>
          <p:cNvSpPr/>
          <p:nvPr/>
        </p:nvSpPr>
        <p:spPr>
          <a:xfrm>
            <a:off x="7589639" y="4518898"/>
            <a:ext cx="3191113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850"/>
              <a:buFont typeface="Open Sans"/>
              <a:buNone/>
            </a:pPr>
            <a:r>
              <a:rPr b="0" i="0" lang="en-US" sz="8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Specific scenarios for authentication and CRUD operations.</a:t>
            </a:r>
            <a:endParaRPr b="0" i="0" sz="850" u="none" cap="none" strike="noStrike"/>
          </a:p>
        </p:txBody>
      </p:sp>
      <p:sp>
        <p:nvSpPr>
          <p:cNvPr id="305" name="Google Shape;305;p10"/>
          <p:cNvSpPr/>
          <p:nvPr/>
        </p:nvSpPr>
        <p:spPr>
          <a:xfrm>
            <a:off x="7461052" y="5112306"/>
            <a:ext cx="3448288" cy="884039"/>
          </a:xfrm>
          <a:prstGeom prst="roundRect">
            <a:avLst>
              <a:gd fmla="val 8275" name="adj"/>
            </a:avLst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6" name="Google Shape;30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1052" y="5097066"/>
            <a:ext cx="3448288" cy="60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7" name="Google Shape;30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15115" y="4942284"/>
            <a:ext cx="340162" cy="340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8" name="Google Shape;308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17151" y="5044202"/>
            <a:ext cx="136088" cy="13608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0"/>
          <p:cNvSpPr/>
          <p:nvPr/>
        </p:nvSpPr>
        <p:spPr>
          <a:xfrm>
            <a:off x="7589639" y="5395793"/>
            <a:ext cx="2044303" cy="17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100"/>
              <a:buFont typeface="Libre Baskerville"/>
              <a:buNone/>
            </a:pPr>
            <a:r>
              <a:rPr b="0" i="0" lang="en-US" sz="11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Environment Configuration</a:t>
            </a:r>
            <a:endParaRPr b="0" i="0" sz="1100" u="none" cap="none" strike="noStrike"/>
          </a:p>
        </p:txBody>
      </p:sp>
      <p:sp>
        <p:nvSpPr>
          <p:cNvPr id="310" name="Google Shape;310;p10"/>
          <p:cNvSpPr/>
          <p:nvPr/>
        </p:nvSpPr>
        <p:spPr>
          <a:xfrm>
            <a:off x="7589639" y="5686306"/>
            <a:ext cx="3191113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850"/>
              <a:buFont typeface="Open Sans"/>
              <a:buNone/>
            </a:pPr>
            <a:r>
              <a:rPr b="0" i="0" lang="en-US" sz="8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Tailored settings for development and test environments.</a:t>
            </a:r>
            <a:endParaRPr b="0" i="0" sz="850" u="none" cap="none" strike="noStrike"/>
          </a:p>
        </p:txBody>
      </p:sp>
      <p:pic>
        <p:nvPicPr>
          <p:cNvPr descr="preencoded.png" id="311" name="Google Shape;311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1052" y="6123861"/>
            <a:ext cx="3448288" cy="344828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0"/>
          <p:cNvSpPr txBox="1"/>
          <p:nvPr/>
        </p:nvSpPr>
        <p:spPr>
          <a:xfrm>
            <a:off x="12629275" y="7596550"/>
            <a:ext cx="2001000" cy="553800"/>
          </a:xfrm>
          <a:prstGeom prst="rect">
            <a:avLst/>
          </a:prstGeom>
          <a:solidFill>
            <a:srgbClr val="FBFAF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b7708793d1_0_30"/>
          <p:cNvSpPr txBox="1"/>
          <p:nvPr/>
        </p:nvSpPr>
        <p:spPr>
          <a:xfrm>
            <a:off x="12629275" y="7596550"/>
            <a:ext cx="2001000" cy="553800"/>
          </a:xfrm>
          <a:prstGeom prst="rect">
            <a:avLst/>
          </a:prstGeom>
          <a:solidFill>
            <a:srgbClr val="FBFAF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g3b7708793d1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262" y="833575"/>
            <a:ext cx="8143875" cy="68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g3b7708793d1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425" y="221400"/>
            <a:ext cx="5119200" cy="78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3b7708793d1_0_45"/>
          <p:cNvSpPr txBox="1"/>
          <p:nvPr/>
        </p:nvSpPr>
        <p:spPr>
          <a:xfrm>
            <a:off x="12629275" y="7596550"/>
            <a:ext cx="2001000" cy="553800"/>
          </a:xfrm>
          <a:prstGeom prst="rect">
            <a:avLst/>
          </a:prstGeom>
          <a:solidFill>
            <a:srgbClr val="FBFAF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b7708793d1_0_4"/>
          <p:cNvSpPr txBox="1"/>
          <p:nvPr/>
        </p:nvSpPr>
        <p:spPr>
          <a:xfrm>
            <a:off x="12629275" y="7596550"/>
            <a:ext cx="2001000" cy="553800"/>
          </a:xfrm>
          <a:prstGeom prst="rect">
            <a:avLst/>
          </a:prstGeom>
          <a:solidFill>
            <a:srgbClr val="FBFAF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g3b7708793d1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175" y="727825"/>
            <a:ext cx="9540674" cy="692545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3b7708793d1_0_4"/>
          <p:cNvSpPr txBox="1"/>
          <p:nvPr/>
        </p:nvSpPr>
        <p:spPr>
          <a:xfrm>
            <a:off x="504275" y="266125"/>
            <a:ext cx="218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Entity relationship</a:t>
            </a:r>
            <a:endParaRPr b="1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/>
          <p:nvPr/>
        </p:nvSpPr>
        <p:spPr>
          <a:xfrm>
            <a:off x="559951" y="1273969"/>
            <a:ext cx="771013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500"/>
              <a:buFont typeface="Libre Baskerville"/>
              <a:buNone/>
            </a:pPr>
            <a:r>
              <a:rPr b="0" i="0" lang="en-US" sz="25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Challenge: Bridging the Gap in IT Support</a:t>
            </a:r>
            <a:endParaRPr b="0" i="0" sz="2500" u="none" cap="none" strike="noStrike"/>
          </a:p>
        </p:txBody>
      </p:sp>
      <p:sp>
        <p:nvSpPr>
          <p:cNvPr id="67" name="Google Shape;67;p2"/>
          <p:cNvSpPr/>
          <p:nvPr/>
        </p:nvSpPr>
        <p:spPr>
          <a:xfrm>
            <a:off x="559951" y="1913930"/>
            <a:ext cx="8024098" cy="511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Medium-to-large organizations often grapple with inefficient IT support and customer service operations. Current methods are frequently bottlenecked by outdated practices.</a:t>
            </a:r>
            <a:endParaRPr b="0" i="0" sz="125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559951" y="2605802"/>
            <a:ext cx="8024098" cy="967502"/>
          </a:xfrm>
          <a:prstGeom prst="roundRect">
            <a:avLst>
              <a:gd fmla="val 11341" name="adj"/>
            </a:avLst>
          </a:prstGeom>
          <a:solidFill>
            <a:srgbClr val="FBFAFF"/>
          </a:solidFill>
          <a:ln cap="flat" cmpd="sng" w="22850">
            <a:solidFill>
              <a:srgbClr val="D0CE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091" y="2605802"/>
            <a:ext cx="91440" cy="96750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"/>
          <p:cNvSpPr/>
          <p:nvPr/>
        </p:nvSpPr>
        <p:spPr>
          <a:xfrm>
            <a:off x="811292" y="2788563"/>
            <a:ext cx="2209205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550"/>
              <a:buFont typeface="Libre Baskerville"/>
              <a:buNone/>
            </a:pPr>
            <a:r>
              <a:rPr b="0" i="0" lang="en-US" sz="15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Fragmented Tracking</a:t>
            </a:r>
            <a:endParaRPr b="0" i="0" sz="1550" u="none" cap="none" strike="noStrike"/>
          </a:p>
        </p:txBody>
      </p:sp>
      <p:sp>
        <p:nvSpPr>
          <p:cNvPr id="71" name="Google Shape;71;p2"/>
          <p:cNvSpPr/>
          <p:nvPr/>
        </p:nvSpPr>
        <p:spPr>
          <a:xfrm>
            <a:off x="811292" y="3134558"/>
            <a:ext cx="7589996" cy="255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Reliance on email and spreadsheets for ticket tracking creates silos and inconsistencies.</a:t>
            </a:r>
            <a:endParaRPr b="0" i="0" sz="125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559951" y="3733205"/>
            <a:ext cx="8024098" cy="967502"/>
          </a:xfrm>
          <a:prstGeom prst="roundRect">
            <a:avLst>
              <a:gd fmla="val 11341" name="adj"/>
            </a:avLst>
          </a:prstGeom>
          <a:solidFill>
            <a:srgbClr val="FBFAFF"/>
          </a:solidFill>
          <a:ln cap="flat" cmpd="sng" w="22850">
            <a:solidFill>
              <a:srgbClr val="D0CE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" name="Google Shape;7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091" y="3733205"/>
            <a:ext cx="91440" cy="96750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"/>
          <p:cNvSpPr/>
          <p:nvPr/>
        </p:nvSpPr>
        <p:spPr>
          <a:xfrm>
            <a:off x="811292" y="3915966"/>
            <a:ext cx="2000012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550"/>
              <a:buFont typeface="Libre Baskerville"/>
              <a:buNone/>
            </a:pPr>
            <a:r>
              <a:rPr b="0" i="0" lang="en-US" sz="15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Limited Visibility</a:t>
            </a:r>
            <a:endParaRPr b="0" i="0" sz="1550" u="none" cap="none" strike="noStrike"/>
          </a:p>
        </p:txBody>
      </p:sp>
      <p:sp>
        <p:nvSpPr>
          <p:cNvPr id="75" name="Google Shape;75;p2"/>
          <p:cNvSpPr/>
          <p:nvPr/>
        </p:nvSpPr>
        <p:spPr>
          <a:xfrm>
            <a:off x="811292" y="4261961"/>
            <a:ext cx="7589996" cy="255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Poor insight into ticket status, priority, and resolution times hinders effective management.</a:t>
            </a:r>
            <a:endParaRPr b="0" i="0" sz="1250" u="none" cap="none" strike="noStrike"/>
          </a:p>
        </p:txBody>
      </p:sp>
      <p:sp>
        <p:nvSpPr>
          <p:cNvPr id="76" name="Google Shape;76;p2"/>
          <p:cNvSpPr/>
          <p:nvPr/>
        </p:nvSpPr>
        <p:spPr>
          <a:xfrm>
            <a:off x="559951" y="4860608"/>
            <a:ext cx="8024098" cy="967502"/>
          </a:xfrm>
          <a:prstGeom prst="roundRect">
            <a:avLst>
              <a:gd fmla="val 11341" name="adj"/>
            </a:avLst>
          </a:prstGeom>
          <a:solidFill>
            <a:srgbClr val="FBFAFF"/>
          </a:solidFill>
          <a:ln cap="flat" cmpd="sng" w="22850">
            <a:solidFill>
              <a:srgbClr val="D0CE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7" name="Google Shape;7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091" y="4860608"/>
            <a:ext cx="91440" cy="96750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"/>
          <p:cNvSpPr/>
          <p:nvPr/>
        </p:nvSpPr>
        <p:spPr>
          <a:xfrm>
            <a:off x="811292" y="5043368"/>
            <a:ext cx="2066449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550"/>
              <a:buFont typeface="Libre Baskerville"/>
              <a:buNone/>
            </a:pPr>
            <a:r>
              <a:rPr b="0" i="0" lang="en-US" sz="15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Coordination Chaos</a:t>
            </a:r>
            <a:endParaRPr b="0" i="0" sz="1550" u="none" cap="none" strike="noStrike"/>
          </a:p>
        </p:txBody>
      </p:sp>
      <p:sp>
        <p:nvSpPr>
          <p:cNvPr id="79" name="Google Shape;79;p2"/>
          <p:cNvSpPr/>
          <p:nvPr/>
        </p:nvSpPr>
        <p:spPr>
          <a:xfrm>
            <a:off x="811292" y="5389364"/>
            <a:ext cx="7589996" cy="255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Lack of a centralized system leads to poor coordination between support agents and management.</a:t>
            </a:r>
            <a:endParaRPr b="0" i="0" sz="1250" u="none" cap="none" strike="noStrike"/>
          </a:p>
        </p:txBody>
      </p:sp>
      <p:sp>
        <p:nvSpPr>
          <p:cNvPr id="80" name="Google Shape;80;p2"/>
          <p:cNvSpPr/>
          <p:nvPr/>
        </p:nvSpPr>
        <p:spPr>
          <a:xfrm>
            <a:off x="559951" y="5988010"/>
            <a:ext cx="8024098" cy="967502"/>
          </a:xfrm>
          <a:prstGeom prst="roundRect">
            <a:avLst>
              <a:gd fmla="val 11341" name="adj"/>
            </a:avLst>
          </a:prstGeom>
          <a:solidFill>
            <a:srgbClr val="FBFAFF"/>
          </a:solidFill>
          <a:ln cap="flat" cmpd="sng" w="22850">
            <a:solidFill>
              <a:srgbClr val="D0CE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091" y="5988010"/>
            <a:ext cx="91440" cy="9675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"/>
          <p:cNvSpPr/>
          <p:nvPr/>
        </p:nvSpPr>
        <p:spPr>
          <a:xfrm>
            <a:off x="811292" y="6170771"/>
            <a:ext cx="2275046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550"/>
              <a:buFont typeface="Libre Baskerville"/>
              <a:buNone/>
            </a:pPr>
            <a:r>
              <a:rPr b="0" i="0" lang="en-US" sz="15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Insufficient Reporting</a:t>
            </a:r>
            <a:endParaRPr b="0" i="0" sz="1550" u="none" cap="none" strike="noStrike"/>
          </a:p>
        </p:txBody>
      </p:sp>
      <p:sp>
        <p:nvSpPr>
          <p:cNvPr id="83" name="Google Shape;83;p2"/>
          <p:cNvSpPr/>
          <p:nvPr/>
        </p:nvSpPr>
        <p:spPr>
          <a:xfrm>
            <a:off x="811292" y="6516767"/>
            <a:ext cx="7589996" cy="255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Minimal data on SLA compliance and team performance prevents strategic improvements.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/>
          <p:nvPr/>
        </p:nvSpPr>
        <p:spPr>
          <a:xfrm>
            <a:off x="1927622" y="468392"/>
            <a:ext cx="5324832" cy="425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Our Vision: A Unified Solution</a:t>
            </a:r>
            <a:endParaRPr b="0" i="0" sz="2650" u="none" cap="none" strike="noStrike"/>
          </a:p>
        </p:txBody>
      </p:sp>
      <p:sp>
        <p:nvSpPr>
          <p:cNvPr id="90" name="Google Shape;90;p3"/>
          <p:cNvSpPr/>
          <p:nvPr/>
        </p:nvSpPr>
        <p:spPr>
          <a:xfrm>
            <a:off x="1927622" y="1234916"/>
            <a:ext cx="10775037" cy="545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To revolutionize IT support, we aim to develop a secure, scalable, and modern web-based Ticket &amp; Issue Management System. This system will streamline operations and enhance user experience.</a:t>
            </a:r>
            <a:endParaRPr b="0" i="0" sz="130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1927622" y="1971556"/>
            <a:ext cx="681395" cy="1022033"/>
          </a:xfrm>
          <a:prstGeom prst="roundRect">
            <a:avLst>
              <a:gd fmla="val 360019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2140506" y="2322909"/>
            <a:ext cx="255508" cy="3193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000"/>
              <a:buFont typeface="Libre Baskerville"/>
              <a:buNone/>
            </a:pPr>
            <a:r>
              <a:rPr b="0" i="0" lang="en-US" sz="20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b="0" i="0" sz="2000" u="none" cap="none" strike="noStrike"/>
          </a:p>
        </p:txBody>
      </p:sp>
      <p:sp>
        <p:nvSpPr>
          <p:cNvPr id="93" name="Google Shape;93;p3"/>
          <p:cNvSpPr/>
          <p:nvPr/>
        </p:nvSpPr>
        <p:spPr>
          <a:xfrm>
            <a:off x="2779276" y="2141815"/>
            <a:ext cx="2136338" cy="266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50"/>
              <a:buFont typeface="Libre Baskerville"/>
              <a:buNone/>
            </a:pPr>
            <a:r>
              <a:rPr b="0" i="0" lang="en-US" sz="16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Multi-Role Support</a:t>
            </a:r>
            <a:endParaRPr b="0" i="0" sz="1650" u="none" cap="none" strike="noStrike"/>
          </a:p>
        </p:txBody>
      </p:sp>
      <p:sp>
        <p:nvSpPr>
          <p:cNvPr id="94" name="Google Shape;94;p3"/>
          <p:cNvSpPr/>
          <p:nvPr/>
        </p:nvSpPr>
        <p:spPr>
          <a:xfrm>
            <a:off x="2779276" y="2510195"/>
            <a:ext cx="9923383" cy="2725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Accommodates various user roles with tailored functionalities.</a:t>
            </a:r>
            <a:endParaRPr b="0" i="0" sz="1300" u="none" cap="none" strike="noStrike"/>
          </a:p>
        </p:txBody>
      </p:sp>
      <p:sp>
        <p:nvSpPr>
          <p:cNvPr id="95" name="Google Shape;95;p3"/>
          <p:cNvSpPr/>
          <p:nvPr/>
        </p:nvSpPr>
        <p:spPr>
          <a:xfrm>
            <a:off x="1927622" y="3163848"/>
            <a:ext cx="681395" cy="1022033"/>
          </a:xfrm>
          <a:prstGeom prst="roundRect">
            <a:avLst>
              <a:gd fmla="val 360019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"/>
          <p:cNvSpPr/>
          <p:nvPr/>
        </p:nvSpPr>
        <p:spPr>
          <a:xfrm>
            <a:off x="2140506" y="3515201"/>
            <a:ext cx="255508" cy="3193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000"/>
              <a:buFont typeface="Libre Baskerville"/>
              <a:buNone/>
            </a:pPr>
            <a:r>
              <a:rPr b="0" i="0" lang="en-US" sz="20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b="0" i="0" sz="2000" u="none" cap="none" strike="noStrike"/>
          </a:p>
        </p:txBody>
      </p:sp>
      <p:sp>
        <p:nvSpPr>
          <p:cNvPr id="97" name="Google Shape;97;p3"/>
          <p:cNvSpPr/>
          <p:nvPr/>
        </p:nvSpPr>
        <p:spPr>
          <a:xfrm>
            <a:off x="2779276" y="3334107"/>
            <a:ext cx="2806065" cy="266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50"/>
              <a:buFont typeface="Libre Baskerville"/>
              <a:buNone/>
            </a:pPr>
            <a:r>
              <a:rPr b="0" i="0" lang="en-US" sz="16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End-to-End Management</a:t>
            </a:r>
            <a:endParaRPr b="0" i="0" sz="1650" u="none" cap="none" strike="noStrike"/>
          </a:p>
        </p:txBody>
      </p:sp>
      <p:sp>
        <p:nvSpPr>
          <p:cNvPr id="98" name="Google Shape;98;p3"/>
          <p:cNvSpPr/>
          <p:nvPr/>
        </p:nvSpPr>
        <p:spPr>
          <a:xfrm>
            <a:off x="2779276" y="3702487"/>
            <a:ext cx="9923383" cy="2725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Manages tickets comprehensively across their entire lifecycle, from creation to closure.</a:t>
            </a:r>
            <a:endParaRPr b="0" i="0" sz="1300" u="none" cap="none" strike="noStrike"/>
          </a:p>
        </p:txBody>
      </p:sp>
      <p:sp>
        <p:nvSpPr>
          <p:cNvPr id="99" name="Google Shape;99;p3"/>
          <p:cNvSpPr/>
          <p:nvPr/>
        </p:nvSpPr>
        <p:spPr>
          <a:xfrm>
            <a:off x="1927622" y="4356140"/>
            <a:ext cx="681395" cy="1022033"/>
          </a:xfrm>
          <a:prstGeom prst="roundRect">
            <a:avLst>
              <a:gd fmla="val 360019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"/>
          <p:cNvSpPr/>
          <p:nvPr/>
        </p:nvSpPr>
        <p:spPr>
          <a:xfrm>
            <a:off x="2140506" y="4707493"/>
            <a:ext cx="255508" cy="3193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000"/>
              <a:buFont typeface="Libre Baskerville"/>
              <a:buNone/>
            </a:pPr>
            <a:r>
              <a:rPr b="0" i="0" lang="en-US" sz="20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  <a:endParaRPr b="0" i="0" sz="2000" u="none" cap="none" strike="noStrike"/>
          </a:p>
        </p:txBody>
      </p:sp>
      <p:sp>
        <p:nvSpPr>
          <p:cNvPr id="101" name="Google Shape;101;p3"/>
          <p:cNvSpPr/>
          <p:nvPr/>
        </p:nvSpPr>
        <p:spPr>
          <a:xfrm>
            <a:off x="2779276" y="4526399"/>
            <a:ext cx="2732008" cy="266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50"/>
              <a:buFont typeface="Libre Baskerville"/>
              <a:buNone/>
            </a:pPr>
            <a:r>
              <a:rPr b="0" i="0" lang="en-US" sz="16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Prioritization &amp; Tracking</a:t>
            </a:r>
            <a:endParaRPr b="0" i="0" sz="1650" u="none" cap="none" strike="noStrike"/>
          </a:p>
        </p:txBody>
      </p:sp>
      <p:sp>
        <p:nvSpPr>
          <p:cNvPr id="102" name="Google Shape;102;p3"/>
          <p:cNvSpPr/>
          <p:nvPr/>
        </p:nvSpPr>
        <p:spPr>
          <a:xfrm>
            <a:off x="2779276" y="4894778"/>
            <a:ext cx="9923383" cy="2725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Enables clear prioritization, escalation, and transparent resolution tracking.</a:t>
            </a:r>
            <a:endParaRPr b="0" i="0" sz="1300" u="none" cap="none" strike="noStrike"/>
          </a:p>
        </p:txBody>
      </p:sp>
      <p:sp>
        <p:nvSpPr>
          <p:cNvPr id="103" name="Google Shape;103;p3"/>
          <p:cNvSpPr/>
          <p:nvPr/>
        </p:nvSpPr>
        <p:spPr>
          <a:xfrm>
            <a:off x="1927622" y="5548432"/>
            <a:ext cx="681395" cy="1022033"/>
          </a:xfrm>
          <a:prstGeom prst="roundRect">
            <a:avLst>
              <a:gd fmla="val 360019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"/>
          <p:cNvSpPr/>
          <p:nvPr/>
        </p:nvSpPr>
        <p:spPr>
          <a:xfrm>
            <a:off x="2140506" y="5899785"/>
            <a:ext cx="255508" cy="3193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000"/>
              <a:buFont typeface="Libre Baskerville"/>
              <a:buNone/>
            </a:pPr>
            <a:r>
              <a:rPr b="0" i="0" lang="en-US" sz="20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  <a:endParaRPr b="0" i="0" sz="2000" u="none" cap="none" strike="noStrike"/>
          </a:p>
        </p:txBody>
      </p:sp>
      <p:sp>
        <p:nvSpPr>
          <p:cNvPr id="105" name="Google Shape;105;p3"/>
          <p:cNvSpPr/>
          <p:nvPr/>
        </p:nvSpPr>
        <p:spPr>
          <a:xfrm>
            <a:off x="2779276" y="5718691"/>
            <a:ext cx="2129433" cy="266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50"/>
              <a:buFont typeface="Libre Baskerville"/>
              <a:buNone/>
            </a:pPr>
            <a:r>
              <a:rPr b="0" i="0" lang="en-US" sz="16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Actionable Insights</a:t>
            </a:r>
            <a:endParaRPr b="0" i="0" sz="1650" u="none" cap="none" strike="noStrike"/>
          </a:p>
        </p:txBody>
      </p:sp>
      <p:sp>
        <p:nvSpPr>
          <p:cNvPr id="106" name="Google Shape;106;p3"/>
          <p:cNvSpPr/>
          <p:nvPr/>
        </p:nvSpPr>
        <p:spPr>
          <a:xfrm>
            <a:off x="2779276" y="6087070"/>
            <a:ext cx="9923383" cy="2725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Provides intuitive dashboards and analytical reports for informed decision-making.</a:t>
            </a:r>
            <a:endParaRPr b="0" i="0" sz="1300" u="none" cap="none" strike="noStrike"/>
          </a:p>
        </p:txBody>
      </p:sp>
      <p:sp>
        <p:nvSpPr>
          <p:cNvPr id="107" name="Google Shape;107;p3"/>
          <p:cNvSpPr/>
          <p:nvPr/>
        </p:nvSpPr>
        <p:spPr>
          <a:xfrm>
            <a:off x="1927622" y="6740723"/>
            <a:ext cx="681395" cy="1022033"/>
          </a:xfrm>
          <a:prstGeom prst="roundRect">
            <a:avLst>
              <a:gd fmla="val 360019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"/>
          <p:cNvSpPr/>
          <p:nvPr/>
        </p:nvSpPr>
        <p:spPr>
          <a:xfrm>
            <a:off x="2140506" y="7092077"/>
            <a:ext cx="255508" cy="3193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000"/>
              <a:buFont typeface="Libre Baskerville"/>
              <a:buNone/>
            </a:pPr>
            <a:r>
              <a:rPr b="0" i="0" lang="en-US" sz="20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</a:t>
            </a:r>
            <a:endParaRPr b="0" i="0" sz="2000" u="none" cap="none" strike="noStrike"/>
          </a:p>
        </p:txBody>
      </p:sp>
      <p:sp>
        <p:nvSpPr>
          <p:cNvPr id="109" name="Google Shape;109;p3"/>
          <p:cNvSpPr/>
          <p:nvPr/>
        </p:nvSpPr>
        <p:spPr>
          <a:xfrm>
            <a:off x="2779276" y="6910983"/>
            <a:ext cx="3003233" cy="266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50"/>
              <a:buFont typeface="Libre Baskerville"/>
              <a:buNone/>
            </a:pPr>
            <a:r>
              <a:rPr b="0" i="0" lang="en-US" sz="16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API-Driven &amp; Cloud-Ready</a:t>
            </a:r>
            <a:endParaRPr b="0" i="0" sz="1650" u="none" cap="none" strike="noStrike"/>
          </a:p>
        </p:txBody>
      </p:sp>
      <p:sp>
        <p:nvSpPr>
          <p:cNvPr id="110" name="Google Shape;110;p3"/>
          <p:cNvSpPr/>
          <p:nvPr/>
        </p:nvSpPr>
        <p:spPr>
          <a:xfrm>
            <a:off x="2779276" y="7279362"/>
            <a:ext cx="9923383" cy="2725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Designed for flexibility, integration, and seamless deployment in cloud environments.</a:t>
            </a:r>
            <a:endParaRPr b="0" i="0" sz="1300" u="none" cap="none" strike="noStrike"/>
          </a:p>
        </p:txBody>
      </p:sp>
      <p:sp>
        <p:nvSpPr>
          <p:cNvPr id="111" name="Google Shape;111;p3"/>
          <p:cNvSpPr txBox="1"/>
          <p:nvPr/>
        </p:nvSpPr>
        <p:spPr>
          <a:xfrm>
            <a:off x="12629400" y="7551900"/>
            <a:ext cx="2001000" cy="553800"/>
          </a:xfrm>
          <a:prstGeom prst="rect">
            <a:avLst/>
          </a:prstGeom>
          <a:solidFill>
            <a:srgbClr val="FBFAF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7" name="Google Shape;1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519946" y="1099066"/>
            <a:ext cx="1260872" cy="279083"/>
          </a:xfrm>
          <a:prstGeom prst="roundRect">
            <a:avLst>
              <a:gd fmla="val 6388" name="adj"/>
            </a:avLst>
          </a:prstGeom>
          <a:solidFill>
            <a:srgbClr val="D7D6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609005" y="1143595"/>
            <a:ext cx="1082754" cy="190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PROJECT OBJECTIVE</a:t>
            </a:r>
            <a:endParaRPr b="0" i="0" sz="900" u="none" cap="none" strike="noStrike"/>
          </a:p>
        </p:txBody>
      </p:sp>
      <p:sp>
        <p:nvSpPr>
          <p:cNvPr id="120" name="Google Shape;120;p4"/>
          <p:cNvSpPr/>
          <p:nvPr/>
        </p:nvSpPr>
        <p:spPr>
          <a:xfrm>
            <a:off x="519946" y="1437561"/>
            <a:ext cx="6645354" cy="371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300"/>
              <a:buFont typeface="Libre Baskerville"/>
              <a:buNone/>
            </a:pPr>
            <a:r>
              <a:rPr b="0" i="0" lang="en-US" sz="23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Crafting a Full-Stack Enterprise Application</a:t>
            </a:r>
            <a:endParaRPr b="0" i="0" sz="2300" u="none" cap="none" strike="noStrike"/>
          </a:p>
        </p:txBody>
      </p:sp>
      <p:sp>
        <p:nvSpPr>
          <p:cNvPr id="121" name="Google Shape;121;p4"/>
          <p:cNvSpPr/>
          <p:nvPr/>
        </p:nvSpPr>
        <p:spPr>
          <a:xfrm>
            <a:off x="519946" y="2031563"/>
            <a:ext cx="8104108" cy="475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150"/>
              <a:buFont typeface="Open Sans"/>
              <a:buNone/>
            </a:pPr>
            <a:r>
              <a:rPr b="0" i="0" lang="en-US" sz="11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This project aims to build a robust Full-Stack Enterprise Application, demonstrating best practices in modern web development.</a:t>
            </a:r>
            <a:endParaRPr b="0" i="0" sz="1150" u="none" cap="none" strike="noStrike"/>
          </a:p>
        </p:txBody>
      </p:sp>
      <p:pic>
        <p:nvPicPr>
          <p:cNvPr descr="preencoded.png" id="122" name="Google Shape;12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946" y="2673906"/>
            <a:ext cx="742712" cy="8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/>
          <p:nvPr/>
        </p:nvSpPr>
        <p:spPr>
          <a:xfrm>
            <a:off x="1411129" y="2822377"/>
            <a:ext cx="3246358" cy="232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450"/>
              <a:buFont typeface="Libre Baskerville"/>
              <a:buNone/>
            </a:pPr>
            <a:r>
              <a:rPr b="0" i="0" lang="en-US" sz="14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Spring WebFlux Reactive Backend</a:t>
            </a:r>
            <a:endParaRPr b="0" i="0" sz="1450" u="none" cap="none" strike="noStrike"/>
          </a:p>
        </p:txBody>
      </p:sp>
      <p:sp>
        <p:nvSpPr>
          <p:cNvPr id="124" name="Google Shape;124;p4"/>
          <p:cNvSpPr/>
          <p:nvPr/>
        </p:nvSpPr>
        <p:spPr>
          <a:xfrm>
            <a:off x="1411129" y="3143607"/>
            <a:ext cx="7212925" cy="237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150"/>
              <a:buFont typeface="Open Sans"/>
              <a:buNone/>
            </a:pPr>
            <a:r>
              <a:rPr b="0" i="0" lang="en-US" sz="11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Utilizing Spring WebFlux for non-blocking, reactive backend development with high concurrency.</a:t>
            </a:r>
            <a:endParaRPr b="0" i="0" sz="1150" u="none" cap="none" strike="noStrike"/>
          </a:p>
        </p:txBody>
      </p:sp>
      <p:pic>
        <p:nvPicPr>
          <p:cNvPr descr="preencoded.png" id="125" name="Google Shape;12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946" y="3565208"/>
            <a:ext cx="742712" cy="8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/>
          <p:nvPr/>
        </p:nvSpPr>
        <p:spPr>
          <a:xfrm>
            <a:off x="1411129" y="3713678"/>
            <a:ext cx="1856899" cy="232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450"/>
              <a:buFont typeface="Libre Baskerville"/>
              <a:buNone/>
            </a:pPr>
            <a:r>
              <a:rPr b="0" i="0" lang="en-US" sz="14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Angular Frontend</a:t>
            </a:r>
            <a:endParaRPr b="0" i="0" sz="1450" u="none" cap="none" strike="noStrike"/>
          </a:p>
        </p:txBody>
      </p:sp>
      <p:sp>
        <p:nvSpPr>
          <p:cNvPr id="127" name="Google Shape;127;p4"/>
          <p:cNvSpPr/>
          <p:nvPr/>
        </p:nvSpPr>
        <p:spPr>
          <a:xfrm>
            <a:off x="1411129" y="4034909"/>
            <a:ext cx="7212925" cy="237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150"/>
              <a:buFont typeface="Open Sans"/>
              <a:buNone/>
            </a:pPr>
            <a:r>
              <a:rPr b="0" i="0" lang="en-US" sz="11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Developing a dynamic and responsive user interface with Angular.</a:t>
            </a:r>
            <a:endParaRPr b="0" i="0" sz="1150" u="none" cap="none" strike="noStrike"/>
          </a:p>
        </p:txBody>
      </p:sp>
      <p:pic>
        <p:nvPicPr>
          <p:cNvPr descr="preencoded.png" id="128" name="Google Shape;12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946" y="4456509"/>
            <a:ext cx="742712" cy="8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/>
          <p:nvPr/>
        </p:nvSpPr>
        <p:spPr>
          <a:xfrm>
            <a:off x="1411129" y="4604980"/>
            <a:ext cx="1896666" cy="232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450"/>
              <a:buFont typeface="Libre Baskerville"/>
              <a:buNone/>
            </a:pPr>
            <a:r>
              <a:rPr b="0" i="0" lang="en-US" sz="14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JWT Authentication</a:t>
            </a:r>
            <a:endParaRPr b="0" i="0" sz="1450" u="none" cap="none" strike="noStrike"/>
          </a:p>
        </p:txBody>
      </p:sp>
      <p:sp>
        <p:nvSpPr>
          <p:cNvPr id="130" name="Google Shape;130;p4"/>
          <p:cNvSpPr/>
          <p:nvPr/>
        </p:nvSpPr>
        <p:spPr>
          <a:xfrm>
            <a:off x="1411129" y="4926211"/>
            <a:ext cx="7212925" cy="237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150"/>
              <a:buFont typeface="Open Sans"/>
              <a:buNone/>
            </a:pPr>
            <a:r>
              <a:rPr b="0" i="0" lang="en-US" sz="11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Implementing robust, token-based security for authentication and authorization.</a:t>
            </a:r>
            <a:endParaRPr b="0" i="0" sz="1150" u="none" cap="none" strike="noStrike"/>
          </a:p>
        </p:txBody>
      </p:sp>
      <p:pic>
        <p:nvPicPr>
          <p:cNvPr descr="preencoded.png" id="131" name="Google Shape;131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946" y="5347811"/>
            <a:ext cx="742712" cy="8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/>
          <p:nvPr/>
        </p:nvSpPr>
        <p:spPr>
          <a:xfrm>
            <a:off x="1411129" y="5496282"/>
            <a:ext cx="2002750" cy="232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450"/>
              <a:buFont typeface="Libre Baskerville"/>
              <a:buNone/>
            </a:pPr>
            <a:r>
              <a:rPr b="0" i="0" lang="en-US" sz="14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Layered Architecture</a:t>
            </a:r>
            <a:endParaRPr b="0" i="0" sz="1450" u="none" cap="none" strike="noStrike"/>
          </a:p>
        </p:txBody>
      </p:sp>
      <p:sp>
        <p:nvSpPr>
          <p:cNvPr id="133" name="Google Shape;133;p4"/>
          <p:cNvSpPr/>
          <p:nvPr/>
        </p:nvSpPr>
        <p:spPr>
          <a:xfrm>
            <a:off x="1411129" y="5817513"/>
            <a:ext cx="7212925" cy="237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150"/>
              <a:buFont typeface="Open Sans"/>
              <a:buNone/>
            </a:pPr>
            <a:r>
              <a:rPr b="0" i="0" lang="en-US" sz="11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Ensuring a maintainable and modular codebase with clean coding practices.</a:t>
            </a:r>
            <a:endParaRPr b="0" i="0" sz="1150" u="none" cap="none" strike="noStrike"/>
          </a:p>
        </p:txBody>
      </p:sp>
      <p:pic>
        <p:nvPicPr>
          <p:cNvPr descr="preencoded.png" id="134" name="Google Shape;1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946" y="6239113"/>
            <a:ext cx="742712" cy="8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/>
          <p:nvPr/>
        </p:nvSpPr>
        <p:spPr>
          <a:xfrm>
            <a:off x="1411129" y="6387584"/>
            <a:ext cx="2643068" cy="232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450"/>
              <a:buFont typeface="Libre Baskerville"/>
              <a:buNone/>
            </a:pPr>
            <a:r>
              <a:rPr b="0" i="0" lang="en-US" sz="14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MongoDB NoSQL Database</a:t>
            </a:r>
            <a:endParaRPr b="0" i="0" sz="1450" u="none" cap="none" strike="noStrike"/>
          </a:p>
        </p:txBody>
      </p:sp>
      <p:sp>
        <p:nvSpPr>
          <p:cNvPr id="136" name="Google Shape;136;p4"/>
          <p:cNvSpPr/>
          <p:nvPr/>
        </p:nvSpPr>
        <p:spPr>
          <a:xfrm>
            <a:off x="1411129" y="6708815"/>
            <a:ext cx="7212925" cy="237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150"/>
              <a:buFont typeface="Open Sans"/>
              <a:buNone/>
            </a:pPr>
            <a:r>
              <a:rPr b="0" i="0" lang="en-US" sz="11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Storing data flexibly and scalably with a document-oriented NoSQL database.</a:t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/>
          <p:nvPr/>
        </p:nvSpPr>
        <p:spPr>
          <a:xfrm>
            <a:off x="3615452" y="412313"/>
            <a:ext cx="3894892" cy="292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1800"/>
              <a:buFont typeface="Libre Baskerville"/>
              <a:buNone/>
            </a:pPr>
            <a:r>
              <a:rPr b="0" i="0" lang="en-US" sz="18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Our Advanced Technology Stack</a:t>
            </a:r>
            <a:endParaRPr b="0" i="0" sz="1800" u="none" cap="none" strike="noStrike"/>
          </a:p>
        </p:txBody>
      </p:sp>
      <p:sp>
        <p:nvSpPr>
          <p:cNvPr id="143" name="Google Shape;143;p5"/>
          <p:cNvSpPr/>
          <p:nvPr/>
        </p:nvSpPr>
        <p:spPr>
          <a:xfrm>
            <a:off x="3615452" y="938689"/>
            <a:ext cx="7399496" cy="187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 comprehensive array of cutting-edge technologies powers our solution, ensuring performance, scalability, and maintainability.</a:t>
            </a:r>
            <a:endParaRPr b="0" i="0" sz="900" u="none" cap="none" strike="noStrike"/>
          </a:p>
        </p:txBody>
      </p:sp>
      <p:pic>
        <p:nvPicPr>
          <p:cNvPr descr="preencoded.png" id="144" name="Google Shape;1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3072" y="1336477"/>
            <a:ext cx="2398990" cy="1403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45" y="1336477"/>
            <a:ext cx="2398990" cy="1403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8219" y="1336477"/>
            <a:ext cx="2398990" cy="1403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23072" y="2833807"/>
            <a:ext cx="2398990" cy="1403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15645" y="2833807"/>
            <a:ext cx="2398990" cy="1403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08219" y="2833807"/>
            <a:ext cx="2398990" cy="1403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0" name="Google Shape;150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23072" y="4331137"/>
            <a:ext cx="2398990" cy="1403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1" name="Google Shape;151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15645" y="4331137"/>
            <a:ext cx="2398990" cy="1403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08219" y="4331137"/>
            <a:ext cx="2398990" cy="1403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623072" y="5828467"/>
            <a:ext cx="2398990" cy="1403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4" name="Google Shape;154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115645" y="5828467"/>
            <a:ext cx="2398990" cy="1403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5" name="Google Shape;155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608219" y="5828467"/>
            <a:ext cx="2398990" cy="140374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"/>
          <p:cNvSpPr/>
          <p:nvPr/>
        </p:nvSpPr>
        <p:spPr>
          <a:xfrm>
            <a:off x="3615452" y="7442835"/>
            <a:ext cx="7399496" cy="374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From backend frameworks and frontend libraries to our primary MongoDB database and development tools, each component is selected to deliver a high-quality application.</a:t>
            </a:r>
            <a:endParaRPr b="0" i="0" sz="900" u="none" cap="none" strike="noStrike"/>
          </a:p>
        </p:txBody>
      </p:sp>
      <p:sp>
        <p:nvSpPr>
          <p:cNvPr id="157" name="Google Shape;157;p5"/>
          <p:cNvSpPr txBox="1"/>
          <p:nvPr/>
        </p:nvSpPr>
        <p:spPr>
          <a:xfrm>
            <a:off x="12502675" y="7580725"/>
            <a:ext cx="2001000" cy="553800"/>
          </a:xfrm>
          <a:prstGeom prst="rect">
            <a:avLst/>
          </a:prstGeom>
          <a:solidFill>
            <a:srgbClr val="FBFAF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1052274" y="859274"/>
            <a:ext cx="1440656" cy="372070"/>
          </a:xfrm>
          <a:prstGeom prst="roundRect">
            <a:avLst>
              <a:gd fmla="val 6387" name="adj"/>
            </a:avLst>
          </a:prstGeom>
          <a:solidFill>
            <a:srgbClr val="D7D6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6"/>
          <p:cNvSpPr/>
          <p:nvPr/>
        </p:nvSpPr>
        <p:spPr>
          <a:xfrm>
            <a:off x="1170980" y="918567"/>
            <a:ext cx="1203246" cy="253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CORE MODULES</a:t>
            </a:r>
            <a:endParaRPr b="0" i="0" sz="1200" u="none" cap="none" strike="noStrike"/>
          </a:p>
        </p:txBody>
      </p:sp>
      <p:sp>
        <p:nvSpPr>
          <p:cNvPr id="165" name="Google Shape;165;p6"/>
          <p:cNvSpPr/>
          <p:nvPr/>
        </p:nvSpPr>
        <p:spPr>
          <a:xfrm>
            <a:off x="1052274" y="1310521"/>
            <a:ext cx="7380327" cy="495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93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3100"/>
              <a:buFont typeface="Libre Baskerville"/>
              <a:buNone/>
            </a:pPr>
            <a:r>
              <a:rPr b="0" i="0" lang="en-US" sz="31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Defining Key System Functionalities</a:t>
            </a:r>
            <a:endParaRPr b="0" i="0" sz="3100" u="none" cap="none" strike="noStrike"/>
          </a:p>
        </p:txBody>
      </p:sp>
      <p:sp>
        <p:nvSpPr>
          <p:cNvPr id="166" name="Google Shape;166;p6"/>
          <p:cNvSpPr/>
          <p:nvPr/>
        </p:nvSpPr>
        <p:spPr>
          <a:xfrm>
            <a:off x="1052274" y="2102525"/>
            <a:ext cx="12525851" cy="316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The system is structured around several core modules, each designed to address specific aspects of ticket and user management.</a:t>
            </a:r>
            <a:endParaRPr b="0" i="0" sz="1550" u="none" cap="none" strike="noStrike"/>
          </a:p>
        </p:txBody>
      </p:sp>
      <p:sp>
        <p:nvSpPr>
          <p:cNvPr id="167" name="Google Shape;167;p6"/>
          <p:cNvSpPr/>
          <p:nvPr/>
        </p:nvSpPr>
        <p:spPr>
          <a:xfrm>
            <a:off x="1204198" y="2800350"/>
            <a:ext cx="3720941" cy="309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900"/>
              <a:buFont typeface="Libre Baskerville"/>
              <a:buNone/>
            </a:pPr>
            <a:r>
              <a:rPr b="0" i="0" lang="en-US" sz="19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User &amp; Security Management</a:t>
            </a:r>
            <a:endParaRPr b="0" i="0" sz="1900" u="none" cap="none" strike="noStrike"/>
          </a:p>
        </p:txBody>
      </p:sp>
      <p:sp>
        <p:nvSpPr>
          <p:cNvPr id="168" name="Google Shape;168;p6"/>
          <p:cNvSpPr/>
          <p:nvPr/>
        </p:nvSpPr>
        <p:spPr>
          <a:xfrm>
            <a:off x="1052274" y="3228380"/>
            <a:ext cx="3872865" cy="633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Registration, RBAC, JWT, password hashing, and secure API endpoints.</a:t>
            </a:r>
            <a:endParaRPr b="0" i="0" sz="1550" u="none" cap="none" strike="noStrike"/>
          </a:p>
        </p:txBody>
      </p:sp>
      <p:pic>
        <p:nvPicPr>
          <p:cNvPr descr="preencoded.png" id="169" name="Google Shape;16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3140" y="2814161"/>
            <a:ext cx="4384000" cy="438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0" name="Google Shape;17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9639" y="3417094"/>
            <a:ext cx="296228" cy="296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/>
          <p:cNvSpPr/>
          <p:nvPr/>
        </p:nvSpPr>
        <p:spPr>
          <a:xfrm>
            <a:off x="9705142" y="2641997"/>
            <a:ext cx="2531864" cy="309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900"/>
              <a:buFont typeface="Libre Baskerville"/>
              <a:buNone/>
            </a:pPr>
            <a:r>
              <a:rPr b="0" i="0" lang="en-US" sz="19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Ticket Management</a:t>
            </a:r>
            <a:endParaRPr b="0" i="0" sz="1900" u="none" cap="none" strike="noStrike"/>
          </a:p>
        </p:txBody>
      </p:sp>
      <p:sp>
        <p:nvSpPr>
          <p:cNvPr id="172" name="Google Shape;172;p6"/>
          <p:cNvSpPr/>
          <p:nvPr/>
        </p:nvSpPr>
        <p:spPr>
          <a:xfrm>
            <a:off x="9705142" y="3070027"/>
            <a:ext cx="3872984" cy="950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Create, track lifecycle (Created → Assigned → In Progress → Resolved → Closed), reopen, and cancel tickets.</a:t>
            </a:r>
            <a:endParaRPr b="0" i="0" sz="1550" u="none" cap="none" strike="noStrike"/>
          </a:p>
        </p:txBody>
      </p:sp>
      <p:pic>
        <p:nvPicPr>
          <p:cNvPr descr="preencoded.png" id="173" name="Google Shape;17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3140" y="2814161"/>
            <a:ext cx="4384000" cy="438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4" name="Google Shape;17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257" y="3680817"/>
            <a:ext cx="296228" cy="296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6"/>
          <p:cNvSpPr/>
          <p:nvPr/>
        </p:nvSpPr>
        <p:spPr>
          <a:xfrm>
            <a:off x="9903143" y="4317087"/>
            <a:ext cx="3138488" cy="309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900"/>
              <a:buFont typeface="Libre Baskerville"/>
              <a:buNone/>
            </a:pPr>
            <a:r>
              <a:rPr b="0" i="0" lang="en-US" sz="19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Assignment &amp; Escalation</a:t>
            </a:r>
            <a:endParaRPr b="0" i="0" sz="1900" u="none" cap="none" strike="noStrike"/>
          </a:p>
        </p:txBody>
      </p:sp>
      <p:sp>
        <p:nvSpPr>
          <p:cNvPr id="176" name="Google Shape;176;p6"/>
          <p:cNvSpPr/>
          <p:nvPr/>
        </p:nvSpPr>
        <p:spPr>
          <a:xfrm>
            <a:off x="9903143" y="4745117"/>
            <a:ext cx="3674983" cy="950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Manual/rule-based assignment, priority-based escalation, and SLA breach identification.</a:t>
            </a:r>
            <a:endParaRPr b="0" i="0" sz="1550" u="none" cap="none" strike="noStrike"/>
          </a:p>
        </p:txBody>
      </p:sp>
      <p:pic>
        <p:nvPicPr>
          <p:cNvPr descr="preencoded.png" id="177" name="Google Shape;17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23140" y="2814161"/>
            <a:ext cx="4384000" cy="438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8" name="Google Shape;17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8466" y="5121831"/>
            <a:ext cx="296228" cy="296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6"/>
          <p:cNvSpPr/>
          <p:nvPr/>
        </p:nvSpPr>
        <p:spPr>
          <a:xfrm>
            <a:off x="9705142" y="6150531"/>
            <a:ext cx="3567232" cy="309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900"/>
              <a:buFont typeface="Libre Baskerville"/>
              <a:buNone/>
            </a:pPr>
            <a:r>
              <a:rPr b="0" i="0" lang="en-US" sz="19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Communication &amp; Tracking</a:t>
            </a:r>
            <a:endParaRPr b="0" i="0" sz="1900" u="none" cap="none" strike="noStrike"/>
          </a:p>
        </p:txBody>
      </p:sp>
      <p:sp>
        <p:nvSpPr>
          <p:cNvPr id="180" name="Google Shape;180;p6"/>
          <p:cNvSpPr/>
          <p:nvPr/>
        </p:nvSpPr>
        <p:spPr>
          <a:xfrm>
            <a:off x="9705142" y="6578560"/>
            <a:ext cx="3872984" cy="633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Internal comments, public responses, and a complete audit trail of ticket activity.</a:t>
            </a:r>
            <a:endParaRPr b="0" i="0" sz="1550" u="none" cap="none" strike="noStrike"/>
          </a:p>
        </p:txBody>
      </p:sp>
      <p:pic>
        <p:nvPicPr>
          <p:cNvPr descr="preencoded.png" id="181" name="Google Shape;18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23140" y="2814161"/>
            <a:ext cx="4384000" cy="438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2" name="Google Shape;18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95" y="6298882"/>
            <a:ext cx="296228" cy="29622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"/>
          <p:cNvSpPr/>
          <p:nvPr/>
        </p:nvSpPr>
        <p:spPr>
          <a:xfrm>
            <a:off x="1797010" y="5992178"/>
            <a:ext cx="3128129" cy="309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900"/>
              <a:buFont typeface="Libre Baskerville"/>
              <a:buNone/>
            </a:pPr>
            <a:r>
              <a:rPr b="0" i="0" lang="en-US" sz="19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Reporting &amp; Dashboards</a:t>
            </a:r>
            <a:endParaRPr b="0" i="0" sz="1900" u="none" cap="none" strike="noStrike"/>
          </a:p>
        </p:txBody>
      </p:sp>
      <p:sp>
        <p:nvSpPr>
          <p:cNvPr id="184" name="Google Shape;184;p6"/>
          <p:cNvSpPr/>
          <p:nvPr/>
        </p:nvSpPr>
        <p:spPr>
          <a:xfrm>
            <a:off x="1052274" y="6420207"/>
            <a:ext cx="3872865" cy="950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Visual reports on status, priority, category, SLA compliance, resolution time, and workload.</a:t>
            </a:r>
            <a:endParaRPr b="0" i="0" sz="1550" u="none" cap="none" strike="noStrike"/>
          </a:p>
        </p:txBody>
      </p:sp>
      <p:pic>
        <p:nvPicPr>
          <p:cNvPr descr="preencoded.png" id="185" name="Google Shape;185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23140" y="2814161"/>
            <a:ext cx="4384000" cy="438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6" name="Google Shape;18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2678" y="6035159"/>
            <a:ext cx="296228" cy="29622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6"/>
          <p:cNvSpPr/>
          <p:nvPr/>
        </p:nvSpPr>
        <p:spPr>
          <a:xfrm>
            <a:off x="2204442" y="4475440"/>
            <a:ext cx="2522696" cy="309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900"/>
              <a:buFont typeface="Libre Baskerville"/>
              <a:buNone/>
            </a:pPr>
            <a:r>
              <a:rPr b="0" i="0" lang="en-US" sz="19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Notifications (Basic)</a:t>
            </a:r>
            <a:endParaRPr b="0" i="0" sz="1900" u="none" cap="none" strike="noStrike"/>
          </a:p>
        </p:txBody>
      </p:sp>
      <p:sp>
        <p:nvSpPr>
          <p:cNvPr id="188" name="Google Shape;188;p6"/>
          <p:cNvSpPr/>
          <p:nvPr/>
        </p:nvSpPr>
        <p:spPr>
          <a:xfrm>
            <a:off x="1052274" y="4903470"/>
            <a:ext cx="3674864" cy="633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Acknowledgments for ticket creation and status change alerts.</a:t>
            </a:r>
            <a:endParaRPr b="0" i="0" sz="1550" u="none" cap="none" strike="noStrike"/>
          </a:p>
        </p:txBody>
      </p:sp>
      <p:pic>
        <p:nvPicPr>
          <p:cNvPr descr="preencoded.png" id="189" name="Google Shape;189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23140" y="2814161"/>
            <a:ext cx="4384000" cy="438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0" name="Google Shape;19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469" y="4594146"/>
            <a:ext cx="296228" cy="29622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6"/>
          <p:cNvSpPr txBox="1"/>
          <p:nvPr/>
        </p:nvSpPr>
        <p:spPr>
          <a:xfrm>
            <a:off x="12565975" y="7596550"/>
            <a:ext cx="2001000" cy="553800"/>
          </a:xfrm>
          <a:prstGeom prst="rect">
            <a:avLst/>
          </a:prstGeom>
          <a:solidFill>
            <a:srgbClr val="FBFAF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/>
          <p:nvPr/>
        </p:nvSpPr>
        <p:spPr>
          <a:xfrm>
            <a:off x="2470071" y="421243"/>
            <a:ext cx="673572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400"/>
              <a:buFont typeface="Libre Baskerville"/>
              <a:buNone/>
            </a:pPr>
            <a:r>
              <a:rPr b="0" i="0" lang="en-US" sz="24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Backend Architecture: A Layered Approach</a:t>
            </a:r>
            <a:endParaRPr b="0" i="0" sz="2400" u="none" cap="none" strike="noStrike"/>
          </a:p>
        </p:txBody>
      </p:sp>
      <p:sp>
        <p:nvSpPr>
          <p:cNvPr id="198" name="Google Shape;198;p7"/>
          <p:cNvSpPr/>
          <p:nvPr/>
        </p:nvSpPr>
        <p:spPr>
          <a:xfrm>
            <a:off x="2470071" y="1110615"/>
            <a:ext cx="9690140" cy="24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Our backend follows a robust layered architecture, promoting separation of concerns, scalability, and maintainability.</a:t>
            </a:r>
            <a:endParaRPr b="0" i="0" sz="1200" u="none" cap="none" strike="noStrike"/>
          </a:p>
        </p:txBody>
      </p:sp>
      <p:sp>
        <p:nvSpPr>
          <p:cNvPr id="199" name="Google Shape;199;p7"/>
          <p:cNvSpPr/>
          <p:nvPr/>
        </p:nvSpPr>
        <p:spPr>
          <a:xfrm>
            <a:off x="2470071" y="1528048"/>
            <a:ext cx="153114" cy="919163"/>
          </a:xfrm>
          <a:prstGeom prst="roundRect">
            <a:avLst>
              <a:gd fmla="val 15009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7"/>
          <p:cNvSpPr/>
          <p:nvPr/>
        </p:nvSpPr>
        <p:spPr>
          <a:xfrm>
            <a:off x="2776299" y="1681163"/>
            <a:ext cx="1991797" cy="2393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500"/>
              <a:buFont typeface="Libre Baskerville"/>
              <a:buNone/>
            </a:pPr>
            <a:r>
              <a:rPr b="0" i="0" lang="en-US" sz="15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Reactive Controllers</a:t>
            </a:r>
            <a:endParaRPr b="0" i="0" sz="1500" u="none" cap="none" strike="noStrike"/>
          </a:p>
        </p:txBody>
      </p:sp>
      <p:sp>
        <p:nvSpPr>
          <p:cNvPr id="201" name="Google Shape;201;p7"/>
          <p:cNvSpPr/>
          <p:nvPr/>
        </p:nvSpPr>
        <p:spPr>
          <a:xfrm>
            <a:off x="2776299" y="2012394"/>
            <a:ext cx="9383911" cy="24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Handle incoming requests with Mono/Flux streams.</a:t>
            </a:r>
            <a:endParaRPr b="0" i="0" sz="1200" u="none" cap="none" strike="noStrike"/>
          </a:p>
        </p:txBody>
      </p:sp>
      <p:sp>
        <p:nvSpPr>
          <p:cNvPr id="202" name="Google Shape;202;p7"/>
          <p:cNvSpPr/>
          <p:nvPr/>
        </p:nvSpPr>
        <p:spPr>
          <a:xfrm>
            <a:off x="2699861" y="2600325"/>
            <a:ext cx="153114" cy="919163"/>
          </a:xfrm>
          <a:prstGeom prst="roundRect">
            <a:avLst>
              <a:gd fmla="val 15009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7"/>
          <p:cNvSpPr/>
          <p:nvPr/>
        </p:nvSpPr>
        <p:spPr>
          <a:xfrm>
            <a:off x="3006090" y="2753439"/>
            <a:ext cx="1915001" cy="2393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500"/>
              <a:buFont typeface="Libre Baskerville"/>
              <a:buNone/>
            </a:pPr>
            <a:r>
              <a:rPr b="0" i="0" lang="en-US" sz="15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Reactive Services</a:t>
            </a:r>
            <a:endParaRPr b="0" i="0" sz="1500" u="none" cap="none" strike="noStrike"/>
          </a:p>
        </p:txBody>
      </p:sp>
      <p:sp>
        <p:nvSpPr>
          <p:cNvPr id="204" name="Google Shape;204;p7"/>
          <p:cNvSpPr/>
          <p:nvPr/>
        </p:nvSpPr>
        <p:spPr>
          <a:xfrm>
            <a:off x="3006090" y="3084671"/>
            <a:ext cx="9154120" cy="24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Contain business logic with reactive operators and orchestration.</a:t>
            </a:r>
            <a:endParaRPr b="0" i="0" sz="1200" u="none" cap="none" strike="noStrike"/>
          </a:p>
        </p:txBody>
      </p:sp>
      <p:sp>
        <p:nvSpPr>
          <p:cNvPr id="205" name="Google Shape;205;p7"/>
          <p:cNvSpPr/>
          <p:nvPr/>
        </p:nvSpPr>
        <p:spPr>
          <a:xfrm>
            <a:off x="2929652" y="3672602"/>
            <a:ext cx="153114" cy="919163"/>
          </a:xfrm>
          <a:prstGeom prst="roundRect">
            <a:avLst>
              <a:gd fmla="val 15009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7"/>
          <p:cNvSpPr/>
          <p:nvPr/>
        </p:nvSpPr>
        <p:spPr>
          <a:xfrm>
            <a:off x="3235881" y="3825716"/>
            <a:ext cx="2099310" cy="2393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500"/>
              <a:buFont typeface="Libre Baskerville"/>
              <a:buNone/>
            </a:pPr>
            <a:r>
              <a:rPr b="0" i="0" lang="en-US" sz="15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Reactive Repositories</a:t>
            </a:r>
            <a:endParaRPr b="0" i="0" sz="1500" u="none" cap="none" strike="noStrike"/>
          </a:p>
        </p:txBody>
      </p:sp>
      <p:sp>
        <p:nvSpPr>
          <p:cNvPr id="207" name="Google Shape;207;p7"/>
          <p:cNvSpPr/>
          <p:nvPr/>
        </p:nvSpPr>
        <p:spPr>
          <a:xfrm>
            <a:off x="3235881" y="4156948"/>
            <a:ext cx="8924330" cy="24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Manage data persistence with MongoDB using Spring Data Reactive MongoDB.</a:t>
            </a:r>
            <a:endParaRPr b="0" i="0" sz="1200" u="none" cap="none" strike="noStrike"/>
          </a:p>
        </p:txBody>
      </p:sp>
      <p:sp>
        <p:nvSpPr>
          <p:cNvPr id="208" name="Google Shape;208;p7"/>
          <p:cNvSpPr/>
          <p:nvPr/>
        </p:nvSpPr>
        <p:spPr>
          <a:xfrm>
            <a:off x="3159443" y="4744879"/>
            <a:ext cx="153114" cy="919163"/>
          </a:xfrm>
          <a:prstGeom prst="roundRect">
            <a:avLst>
              <a:gd fmla="val 15009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7"/>
          <p:cNvSpPr/>
          <p:nvPr/>
        </p:nvSpPr>
        <p:spPr>
          <a:xfrm>
            <a:off x="3465671" y="4897993"/>
            <a:ext cx="1915001" cy="2393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500"/>
              <a:buFont typeface="Libre Baskerville"/>
              <a:buNone/>
            </a:pPr>
            <a:r>
              <a:rPr b="0" i="0" lang="en-US" sz="15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Models / DTOs</a:t>
            </a:r>
            <a:endParaRPr b="0" i="0" sz="1500" u="none" cap="none" strike="noStrike"/>
          </a:p>
        </p:txBody>
      </p:sp>
      <p:sp>
        <p:nvSpPr>
          <p:cNvPr id="210" name="Google Shape;210;p7"/>
          <p:cNvSpPr/>
          <p:nvPr/>
        </p:nvSpPr>
        <p:spPr>
          <a:xfrm>
            <a:off x="3465671" y="5229225"/>
            <a:ext cx="8694539" cy="24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Define data structures and facilitate data transfer.</a:t>
            </a:r>
            <a:endParaRPr b="0" i="0" sz="1200" u="none" cap="none" strike="noStrike"/>
          </a:p>
        </p:txBody>
      </p:sp>
      <p:sp>
        <p:nvSpPr>
          <p:cNvPr id="211" name="Google Shape;211;p7"/>
          <p:cNvSpPr/>
          <p:nvPr/>
        </p:nvSpPr>
        <p:spPr>
          <a:xfrm>
            <a:off x="2929652" y="5817156"/>
            <a:ext cx="153114" cy="919163"/>
          </a:xfrm>
          <a:prstGeom prst="roundRect">
            <a:avLst>
              <a:gd fmla="val 15009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"/>
          <p:cNvSpPr/>
          <p:nvPr/>
        </p:nvSpPr>
        <p:spPr>
          <a:xfrm>
            <a:off x="3235881" y="5970270"/>
            <a:ext cx="2664262" cy="2393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500"/>
              <a:buFont typeface="Libre Baskerville"/>
              <a:buNone/>
            </a:pPr>
            <a:r>
              <a:rPr b="0" i="0" lang="en-US" sz="15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Global Exception Handling</a:t>
            </a:r>
            <a:endParaRPr b="0" i="0" sz="1500" u="none" cap="none" strike="noStrike"/>
          </a:p>
        </p:txBody>
      </p:sp>
      <p:sp>
        <p:nvSpPr>
          <p:cNvPr id="213" name="Google Shape;213;p7"/>
          <p:cNvSpPr/>
          <p:nvPr/>
        </p:nvSpPr>
        <p:spPr>
          <a:xfrm>
            <a:off x="3235881" y="6301502"/>
            <a:ext cx="8924330" cy="24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Ensures graceful error management across the application.</a:t>
            </a:r>
            <a:endParaRPr b="0" i="0" sz="1200" u="none" cap="none" strike="noStrike"/>
          </a:p>
        </p:txBody>
      </p:sp>
      <p:sp>
        <p:nvSpPr>
          <p:cNvPr id="214" name="Google Shape;214;p7"/>
          <p:cNvSpPr/>
          <p:nvPr/>
        </p:nvSpPr>
        <p:spPr>
          <a:xfrm>
            <a:off x="2699861" y="6889433"/>
            <a:ext cx="153114" cy="919163"/>
          </a:xfrm>
          <a:prstGeom prst="roundRect">
            <a:avLst>
              <a:gd fmla="val 15009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7"/>
          <p:cNvSpPr/>
          <p:nvPr/>
        </p:nvSpPr>
        <p:spPr>
          <a:xfrm>
            <a:off x="3006090" y="7042547"/>
            <a:ext cx="1915001" cy="2393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500"/>
              <a:buFont typeface="Libre Baskerville"/>
              <a:buNone/>
            </a:pPr>
            <a:r>
              <a:rPr b="0" i="0" lang="en-US" sz="15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Configuration</a:t>
            </a:r>
            <a:endParaRPr b="0" i="0" sz="1500" u="none" cap="none" strike="noStrike"/>
          </a:p>
        </p:txBody>
      </p:sp>
      <p:sp>
        <p:nvSpPr>
          <p:cNvPr id="216" name="Google Shape;216;p7"/>
          <p:cNvSpPr/>
          <p:nvPr/>
        </p:nvSpPr>
        <p:spPr>
          <a:xfrm>
            <a:off x="3006090" y="7373779"/>
            <a:ext cx="9154120" cy="24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Managed via </a:t>
            </a:r>
            <a:r>
              <a:rPr b="0" i="0" lang="en-US" sz="1200" u="none" cap="none" strike="noStrike">
                <a:solidFill>
                  <a:srgbClr val="49495A"/>
                </a:solidFill>
                <a:highlight>
                  <a:srgbClr val="EEEDF2"/>
                </a:highlight>
                <a:latin typeface="Consolas"/>
                <a:ea typeface="Consolas"/>
                <a:cs typeface="Consolas"/>
                <a:sym typeface="Consolas"/>
              </a:rPr>
              <a:t>application.yml</a:t>
            </a:r>
            <a:r>
              <a:rPr b="0" i="0" lang="en-US" sz="12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for flexible environment settings and WebFlux configuration.</a:t>
            </a:r>
            <a:endParaRPr b="0" i="0" sz="1200" u="none" cap="none" strike="noStrike"/>
          </a:p>
        </p:txBody>
      </p:sp>
      <p:sp>
        <p:nvSpPr>
          <p:cNvPr id="217" name="Google Shape;217;p7"/>
          <p:cNvSpPr txBox="1"/>
          <p:nvPr/>
        </p:nvSpPr>
        <p:spPr>
          <a:xfrm>
            <a:off x="12629275" y="7596550"/>
            <a:ext cx="2001000" cy="553800"/>
          </a:xfrm>
          <a:prstGeom prst="rect">
            <a:avLst/>
          </a:prstGeom>
          <a:solidFill>
            <a:srgbClr val="FBFAF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3" name="Google Shape;2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12348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8"/>
          <p:cNvSpPr/>
          <p:nvPr/>
        </p:nvSpPr>
        <p:spPr>
          <a:xfrm>
            <a:off x="1942624" y="2590562"/>
            <a:ext cx="6883479" cy="424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Angular Frontend: Modular &amp; Dynamic</a:t>
            </a:r>
            <a:endParaRPr b="0" i="0" sz="2650" u="none" cap="none" strike="noStrike"/>
          </a:p>
        </p:txBody>
      </p:sp>
      <p:sp>
        <p:nvSpPr>
          <p:cNvPr id="225" name="Google Shape;225;p8"/>
          <p:cNvSpPr/>
          <p:nvPr/>
        </p:nvSpPr>
        <p:spPr>
          <a:xfrm>
            <a:off x="1942624" y="3270052"/>
            <a:ext cx="10745153" cy="271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The Angular frontend is built with a modular architecture, ensuring a clean, efficient, and scalable user interface.</a:t>
            </a:r>
            <a:endParaRPr b="0" i="0" sz="1300" u="none" cap="none" strike="noStrike"/>
          </a:p>
        </p:txBody>
      </p:sp>
      <p:sp>
        <p:nvSpPr>
          <p:cNvPr id="226" name="Google Shape;226;p8"/>
          <p:cNvSpPr/>
          <p:nvPr/>
        </p:nvSpPr>
        <p:spPr>
          <a:xfrm>
            <a:off x="1942624" y="3732967"/>
            <a:ext cx="5287685" cy="1930003"/>
          </a:xfrm>
          <a:prstGeom prst="roundRect">
            <a:avLst>
              <a:gd fmla="val 1320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7" name="Google Shape;22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2407" y="3902750"/>
            <a:ext cx="509587" cy="509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8" name="Google Shape;22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2543" y="4042767"/>
            <a:ext cx="229314" cy="22931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8"/>
          <p:cNvSpPr/>
          <p:nvPr/>
        </p:nvSpPr>
        <p:spPr>
          <a:xfrm>
            <a:off x="2112407" y="4582120"/>
            <a:ext cx="2123480" cy="265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50"/>
              <a:buFont typeface="Libre Baskerville"/>
              <a:buNone/>
            </a:pPr>
            <a:r>
              <a:rPr b="0" i="0" lang="en-US" sz="16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Core Module</a:t>
            </a:r>
            <a:endParaRPr b="0" i="0" sz="1650" u="none" cap="none" strike="noStrike"/>
          </a:p>
        </p:txBody>
      </p:sp>
      <p:sp>
        <p:nvSpPr>
          <p:cNvPr id="230" name="Google Shape;230;p8"/>
          <p:cNvSpPr/>
          <p:nvPr/>
        </p:nvSpPr>
        <p:spPr>
          <a:xfrm>
            <a:off x="2112407" y="4949547"/>
            <a:ext cx="4948118" cy="543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Handles authentication, interceptors, and guards for application-wide services.</a:t>
            </a:r>
            <a:endParaRPr b="0" i="0" sz="1300" u="none" cap="none" strike="noStrike"/>
          </a:p>
        </p:txBody>
      </p:sp>
      <p:sp>
        <p:nvSpPr>
          <p:cNvPr id="231" name="Google Shape;231;p8"/>
          <p:cNvSpPr/>
          <p:nvPr/>
        </p:nvSpPr>
        <p:spPr>
          <a:xfrm>
            <a:off x="7400092" y="3732967"/>
            <a:ext cx="5287685" cy="1930003"/>
          </a:xfrm>
          <a:prstGeom prst="roundRect">
            <a:avLst>
              <a:gd fmla="val 1320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2" name="Google Shape;23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69875" y="3902750"/>
            <a:ext cx="509587" cy="509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3" name="Google Shape;23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0011" y="4042767"/>
            <a:ext cx="229314" cy="22931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8"/>
          <p:cNvSpPr/>
          <p:nvPr/>
        </p:nvSpPr>
        <p:spPr>
          <a:xfrm>
            <a:off x="7569875" y="4582120"/>
            <a:ext cx="2123480" cy="265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50"/>
              <a:buFont typeface="Libre Baskerville"/>
              <a:buNone/>
            </a:pPr>
            <a:r>
              <a:rPr b="0" i="0" lang="en-US" sz="16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Shared Module</a:t>
            </a:r>
            <a:endParaRPr b="0" i="0" sz="1650" u="none" cap="none" strike="noStrike"/>
          </a:p>
        </p:txBody>
      </p:sp>
      <p:sp>
        <p:nvSpPr>
          <p:cNvPr id="235" name="Google Shape;235;p8"/>
          <p:cNvSpPr/>
          <p:nvPr/>
        </p:nvSpPr>
        <p:spPr>
          <a:xfrm>
            <a:off x="7569875" y="4949547"/>
            <a:ext cx="4948118" cy="543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Contains reusable components, directives, and pipes for consistency.</a:t>
            </a:r>
            <a:endParaRPr b="0" i="0" sz="1300" u="none" cap="none" strike="noStrike"/>
          </a:p>
        </p:txBody>
      </p:sp>
      <p:sp>
        <p:nvSpPr>
          <p:cNvPr id="236" name="Google Shape;236;p8"/>
          <p:cNvSpPr/>
          <p:nvPr/>
        </p:nvSpPr>
        <p:spPr>
          <a:xfrm>
            <a:off x="1942624" y="5832753"/>
            <a:ext cx="5287685" cy="1930003"/>
          </a:xfrm>
          <a:prstGeom prst="roundRect">
            <a:avLst>
              <a:gd fmla="val 1320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7" name="Google Shape;23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12407" y="6002536"/>
            <a:ext cx="509587" cy="509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8" name="Google Shape;23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2543" y="6142553"/>
            <a:ext cx="229314" cy="22931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8"/>
          <p:cNvSpPr/>
          <p:nvPr/>
        </p:nvSpPr>
        <p:spPr>
          <a:xfrm>
            <a:off x="2112407" y="6681907"/>
            <a:ext cx="2123480" cy="265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50"/>
              <a:buFont typeface="Libre Baskerville"/>
              <a:buNone/>
            </a:pPr>
            <a:r>
              <a:rPr b="0" i="0" lang="en-US" sz="16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Feature Modules</a:t>
            </a:r>
            <a:endParaRPr b="0" i="0" sz="1650" u="none" cap="none" strike="noStrike"/>
          </a:p>
        </p:txBody>
      </p:sp>
      <p:sp>
        <p:nvSpPr>
          <p:cNvPr id="240" name="Google Shape;240;p8"/>
          <p:cNvSpPr/>
          <p:nvPr/>
        </p:nvSpPr>
        <p:spPr>
          <a:xfrm>
            <a:off x="2112407" y="7049333"/>
            <a:ext cx="4948118" cy="543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Dedicated modules for Tickets, Admin, and Reports to organize specific functionalities.</a:t>
            </a:r>
            <a:endParaRPr b="0" i="0" sz="1300" u="none" cap="none" strike="noStrike"/>
          </a:p>
        </p:txBody>
      </p:sp>
      <p:sp>
        <p:nvSpPr>
          <p:cNvPr id="241" name="Google Shape;241;p8"/>
          <p:cNvSpPr/>
          <p:nvPr/>
        </p:nvSpPr>
        <p:spPr>
          <a:xfrm>
            <a:off x="7400092" y="5832753"/>
            <a:ext cx="5287685" cy="1930003"/>
          </a:xfrm>
          <a:prstGeom prst="roundRect">
            <a:avLst>
              <a:gd fmla="val 1320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2" name="Google Shape;242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69875" y="6002536"/>
            <a:ext cx="509587" cy="509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3" name="Google Shape;24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0011" y="6142553"/>
            <a:ext cx="229314" cy="22931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8"/>
          <p:cNvSpPr/>
          <p:nvPr/>
        </p:nvSpPr>
        <p:spPr>
          <a:xfrm>
            <a:off x="7569875" y="6681907"/>
            <a:ext cx="2197656" cy="265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50"/>
              <a:buFont typeface="Libre Baskerville"/>
              <a:buNone/>
            </a:pPr>
            <a:r>
              <a:rPr b="0" i="0" lang="en-US" sz="16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Forms &amp; Validations</a:t>
            </a:r>
            <a:endParaRPr b="0" i="0" sz="1650" u="none" cap="none" strike="noStrike"/>
          </a:p>
        </p:txBody>
      </p:sp>
      <p:sp>
        <p:nvSpPr>
          <p:cNvPr id="245" name="Google Shape;245;p8"/>
          <p:cNvSpPr/>
          <p:nvPr/>
        </p:nvSpPr>
        <p:spPr>
          <a:xfrm>
            <a:off x="7569875" y="7049333"/>
            <a:ext cx="4948118" cy="543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Utilizes Template-Driven or Reactive Forms with robust validation rules.</a:t>
            </a:r>
            <a:endParaRPr b="0" i="0" sz="1300" u="none" cap="none" strike="noStrike"/>
          </a:p>
        </p:txBody>
      </p:sp>
      <p:sp>
        <p:nvSpPr>
          <p:cNvPr id="246" name="Google Shape;246;p8"/>
          <p:cNvSpPr txBox="1"/>
          <p:nvPr/>
        </p:nvSpPr>
        <p:spPr>
          <a:xfrm>
            <a:off x="12857575" y="7640750"/>
            <a:ext cx="1772700" cy="509700"/>
          </a:xfrm>
          <a:prstGeom prst="rect">
            <a:avLst/>
          </a:prstGeom>
          <a:solidFill>
            <a:srgbClr val="FBFAF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"/>
          <p:cNvSpPr/>
          <p:nvPr/>
        </p:nvSpPr>
        <p:spPr>
          <a:xfrm>
            <a:off x="3400187" y="340400"/>
            <a:ext cx="1459825" cy="232529"/>
          </a:xfrm>
          <a:prstGeom prst="roundRect">
            <a:avLst>
              <a:gd fmla="val 6389" name="adj"/>
            </a:avLst>
          </a:prstGeom>
          <a:solidFill>
            <a:srgbClr val="D7D6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9"/>
          <p:cNvSpPr/>
          <p:nvPr/>
        </p:nvSpPr>
        <p:spPr>
          <a:xfrm>
            <a:off x="3474363" y="377428"/>
            <a:ext cx="1311473" cy="158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750"/>
              <a:buFont typeface="Open Sans"/>
              <a:buNone/>
            </a:pPr>
            <a:r>
              <a:rPr b="0" i="0" lang="en-US" sz="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MANDATORY COMPONENTS</a:t>
            </a:r>
            <a:endParaRPr b="0" i="0" sz="750" u="none" cap="none" strike="noStrike"/>
          </a:p>
        </p:txBody>
      </p:sp>
      <p:sp>
        <p:nvSpPr>
          <p:cNvPr id="254" name="Google Shape;254;p9"/>
          <p:cNvSpPr/>
          <p:nvPr/>
        </p:nvSpPr>
        <p:spPr>
          <a:xfrm>
            <a:off x="3400187" y="622340"/>
            <a:ext cx="4928354" cy="309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1900"/>
              <a:buFont typeface="Libre Baskerville"/>
              <a:buNone/>
            </a:pPr>
            <a:r>
              <a:rPr b="0" i="0" lang="en-US" sz="19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Requirements for Implementation</a:t>
            </a:r>
            <a:endParaRPr b="0" i="0" sz="1900" u="none" cap="none" strike="noStrike"/>
          </a:p>
        </p:txBody>
      </p:sp>
      <p:sp>
        <p:nvSpPr>
          <p:cNvPr id="255" name="Google Shape;255;p9"/>
          <p:cNvSpPr/>
          <p:nvPr/>
        </p:nvSpPr>
        <p:spPr>
          <a:xfrm>
            <a:off x="3400187" y="1117283"/>
            <a:ext cx="7829907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950"/>
              <a:buFont typeface="Open Sans"/>
              <a:buNone/>
            </a:pPr>
            <a:r>
              <a:rPr b="0" i="0" lang="en-US" sz="9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Specific functionalities and design principles are mandatory for both Java backend and Angular frontend development, ensuring a comprehensive and high-quality solution.</a:t>
            </a:r>
            <a:endParaRPr b="0" i="0" sz="950" u="none" cap="none" strike="noStrike"/>
          </a:p>
        </p:txBody>
      </p:sp>
      <p:sp>
        <p:nvSpPr>
          <p:cNvPr id="256" name="Google Shape;256;p9"/>
          <p:cNvSpPr/>
          <p:nvPr/>
        </p:nvSpPr>
        <p:spPr>
          <a:xfrm>
            <a:off x="3400187" y="1776413"/>
            <a:ext cx="2069902" cy="232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1450"/>
              <a:buFont typeface="Libre Baskerville"/>
              <a:buNone/>
            </a:pPr>
            <a:r>
              <a:rPr b="0" i="0" lang="en-US" sz="1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Java &amp; Backend Usage</a:t>
            </a:r>
            <a:endParaRPr b="0" i="0" sz="1450" u="none" cap="none" strike="noStrike"/>
          </a:p>
        </p:txBody>
      </p:sp>
      <p:sp>
        <p:nvSpPr>
          <p:cNvPr id="257" name="Google Shape;257;p9"/>
          <p:cNvSpPr/>
          <p:nvPr/>
        </p:nvSpPr>
        <p:spPr>
          <a:xfrm>
            <a:off x="3400187" y="2132290"/>
            <a:ext cx="3763923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950"/>
              <a:buFont typeface="Open Sans"/>
              <a:buNone/>
            </a:pPr>
            <a:r>
              <a:rPr b="1" i="0" lang="en-US" sz="9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Reactive Streams:</a:t>
            </a:r>
            <a:r>
              <a:rPr b="0" i="0" lang="en-US" sz="9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Mono and Flux for non-blocking operations.</a:t>
            </a:r>
            <a:endParaRPr b="0" i="0" sz="950" u="none" cap="none" strike="noStrike"/>
          </a:p>
        </p:txBody>
      </p:sp>
      <p:sp>
        <p:nvSpPr>
          <p:cNvPr id="258" name="Google Shape;258;p9"/>
          <p:cNvSpPr/>
          <p:nvPr/>
        </p:nvSpPr>
        <p:spPr>
          <a:xfrm>
            <a:off x="3400187" y="2571750"/>
            <a:ext cx="3763923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950"/>
              <a:buFont typeface="Open Sans"/>
              <a:buNone/>
            </a:pPr>
            <a:r>
              <a:rPr b="1" i="0" lang="en-US" sz="9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MongoDB Integration:</a:t>
            </a:r>
            <a:r>
              <a:rPr b="0" i="0" lang="en-US" sz="9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Spring Data Reactive MongoDB for document-based persistence.</a:t>
            </a:r>
            <a:endParaRPr b="0" i="0" sz="950" u="none" cap="none" strike="noStrike"/>
          </a:p>
        </p:txBody>
      </p:sp>
      <p:sp>
        <p:nvSpPr>
          <p:cNvPr id="259" name="Google Shape;259;p9"/>
          <p:cNvSpPr/>
          <p:nvPr/>
        </p:nvSpPr>
        <p:spPr>
          <a:xfrm>
            <a:off x="3400187" y="3011210"/>
            <a:ext cx="3763923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950"/>
              <a:buFont typeface="Open Sans"/>
              <a:buNone/>
            </a:pPr>
            <a:r>
              <a:rPr b="1" i="0" lang="en-US" sz="9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Query Operations:</a:t>
            </a:r>
            <a:r>
              <a:rPr b="0" i="0" lang="en-US" sz="9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Reactive queries, aggregation pipelines, and custom repository methods.</a:t>
            </a:r>
            <a:endParaRPr b="0" i="0" sz="950" u="none" cap="none" strike="noStrike"/>
          </a:p>
        </p:txBody>
      </p:sp>
      <p:sp>
        <p:nvSpPr>
          <p:cNvPr id="260" name="Google Shape;260;p9"/>
          <p:cNvSpPr/>
          <p:nvPr/>
        </p:nvSpPr>
        <p:spPr>
          <a:xfrm>
            <a:off x="3400187" y="3450669"/>
            <a:ext cx="3763923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950"/>
              <a:buFont typeface="Open Sans"/>
              <a:buNone/>
            </a:pPr>
            <a:r>
              <a:rPr b="1" i="0" lang="en-US" sz="9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Validation:</a:t>
            </a:r>
            <a:r>
              <a:rPr b="0" i="0" lang="en-US" sz="9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Utilizing @Valid and custom validators with reactive flows.</a:t>
            </a:r>
            <a:endParaRPr b="0" i="0" sz="950" u="none" cap="none" strike="noStrike"/>
          </a:p>
        </p:txBody>
      </p:sp>
      <p:pic>
        <p:nvPicPr>
          <p:cNvPr descr="preencoded.png" id="261" name="Google Shape;26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0187" y="3986093"/>
            <a:ext cx="3763923" cy="376392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9"/>
          <p:cNvSpPr/>
          <p:nvPr/>
        </p:nvSpPr>
        <p:spPr>
          <a:xfrm>
            <a:off x="7473672" y="1776413"/>
            <a:ext cx="2277428" cy="232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1450"/>
              <a:buFont typeface="Libre Baskerville"/>
              <a:buNone/>
            </a:pPr>
            <a:r>
              <a:rPr b="0" i="0" lang="en-US" sz="1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Angular Frontend Pages</a:t>
            </a:r>
            <a:endParaRPr b="0" i="0" sz="1450" u="none" cap="none" strike="noStrike"/>
          </a:p>
        </p:txBody>
      </p:sp>
      <p:sp>
        <p:nvSpPr>
          <p:cNvPr id="263" name="Google Shape;263;p9"/>
          <p:cNvSpPr/>
          <p:nvPr/>
        </p:nvSpPr>
        <p:spPr>
          <a:xfrm>
            <a:off x="7473672" y="2132290"/>
            <a:ext cx="3763923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950"/>
              <a:buFont typeface="Open Sans"/>
              <a:buNone/>
            </a:pPr>
            <a:r>
              <a:rPr b="1" i="0" lang="en-US" sz="9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Authentication:</a:t>
            </a:r>
            <a:r>
              <a:rPr b="0" i="0" lang="en-US" sz="9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Login and Register pages.</a:t>
            </a:r>
            <a:endParaRPr b="0" i="0" sz="950" u="none" cap="none" strike="noStrike"/>
          </a:p>
        </p:txBody>
      </p:sp>
      <p:sp>
        <p:nvSpPr>
          <p:cNvPr id="264" name="Google Shape;264;p9"/>
          <p:cNvSpPr/>
          <p:nvPr/>
        </p:nvSpPr>
        <p:spPr>
          <a:xfrm>
            <a:off x="7473672" y="2373630"/>
            <a:ext cx="3763923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950"/>
              <a:buFont typeface="Open Sans"/>
              <a:buNone/>
            </a:pPr>
            <a:r>
              <a:rPr b="1" i="0" lang="en-US" sz="9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Dashboards:</a:t>
            </a:r>
            <a:r>
              <a:rPr b="0" i="0" lang="en-US" sz="9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Comprehensive overview for users.</a:t>
            </a:r>
            <a:endParaRPr b="0" i="0" sz="950" u="none" cap="none" strike="noStrike"/>
          </a:p>
        </p:txBody>
      </p:sp>
      <p:sp>
        <p:nvSpPr>
          <p:cNvPr id="265" name="Google Shape;265;p9"/>
          <p:cNvSpPr/>
          <p:nvPr/>
        </p:nvSpPr>
        <p:spPr>
          <a:xfrm>
            <a:off x="7473672" y="2614970"/>
            <a:ext cx="3763923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950"/>
              <a:buFont typeface="Open Sans"/>
              <a:buNone/>
            </a:pPr>
            <a:r>
              <a:rPr b="1" i="0" lang="en-US" sz="9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Ticket Management:</a:t>
            </a:r>
            <a:r>
              <a:rPr b="0" i="0" lang="en-US" sz="9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Create Ticket, My Tickets, Ticket Queue, Ticket Details.</a:t>
            </a:r>
            <a:endParaRPr b="0" i="0" sz="950" u="none" cap="none" strike="noStrike"/>
          </a:p>
        </p:txBody>
      </p:sp>
      <p:sp>
        <p:nvSpPr>
          <p:cNvPr id="266" name="Google Shape;266;p9"/>
          <p:cNvSpPr/>
          <p:nvPr/>
        </p:nvSpPr>
        <p:spPr>
          <a:xfrm>
            <a:off x="7473672" y="3054429"/>
            <a:ext cx="3763923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950"/>
              <a:buFont typeface="Open Sans"/>
              <a:buNone/>
            </a:pPr>
            <a:r>
              <a:rPr b="1" i="0" lang="en-US" sz="9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Reporting:</a:t>
            </a:r>
            <a:r>
              <a:rPr b="0" i="0" lang="en-US" sz="9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Dedicated reports section.</a:t>
            </a:r>
            <a:endParaRPr b="0" i="0" sz="950" u="none" cap="none" strike="noStrike"/>
          </a:p>
        </p:txBody>
      </p:sp>
      <p:sp>
        <p:nvSpPr>
          <p:cNvPr id="267" name="Google Shape;267;p9"/>
          <p:cNvSpPr/>
          <p:nvPr/>
        </p:nvSpPr>
        <p:spPr>
          <a:xfrm>
            <a:off x="7473672" y="3295769"/>
            <a:ext cx="3763923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950"/>
              <a:buFont typeface="Open Sans"/>
              <a:buNone/>
            </a:pPr>
            <a:r>
              <a:rPr b="1" i="0" lang="en-US" sz="9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Administration:</a:t>
            </a:r>
            <a:r>
              <a:rPr b="0" i="0" lang="en-US" sz="9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Admin Panel for system configuration.</a:t>
            </a:r>
            <a:endParaRPr b="0" i="0" sz="950" u="none" cap="none" strike="noStrike"/>
          </a:p>
        </p:txBody>
      </p:sp>
      <p:pic>
        <p:nvPicPr>
          <p:cNvPr descr="preencoded.png" id="268" name="Google Shape;26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3672" y="3633073"/>
            <a:ext cx="3763923" cy="376392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9"/>
          <p:cNvSpPr txBox="1"/>
          <p:nvPr/>
        </p:nvSpPr>
        <p:spPr>
          <a:xfrm>
            <a:off x="12629275" y="7596550"/>
            <a:ext cx="2001000" cy="553800"/>
          </a:xfrm>
          <a:prstGeom prst="rect">
            <a:avLst/>
          </a:prstGeom>
          <a:solidFill>
            <a:srgbClr val="FBFAF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2026-01-07T04:12:44Z</dcterms:created>
</cp:coreProperties>
</file>